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0" r:id="rId3"/>
    <p:sldMasterId id="2147483686" r:id="rId4"/>
    <p:sldMasterId id="2147483736" r:id="rId5"/>
  </p:sldMasterIdLst>
  <p:notesMasterIdLst>
    <p:notesMasterId r:id="rId36"/>
  </p:notesMasterIdLst>
  <p:sldIdLst>
    <p:sldId id="262" r:id="rId6"/>
    <p:sldId id="1177" r:id="rId7"/>
    <p:sldId id="1194" r:id="rId8"/>
    <p:sldId id="1169" r:id="rId9"/>
    <p:sldId id="1181" r:id="rId10"/>
    <p:sldId id="1179" r:id="rId11"/>
    <p:sldId id="1178" r:id="rId12"/>
    <p:sldId id="1180" r:id="rId13"/>
    <p:sldId id="1163" r:id="rId14"/>
    <p:sldId id="1176" r:id="rId15"/>
    <p:sldId id="271" r:id="rId16"/>
    <p:sldId id="272" r:id="rId17"/>
    <p:sldId id="259" r:id="rId18"/>
    <p:sldId id="260" r:id="rId19"/>
    <p:sldId id="261" r:id="rId20"/>
    <p:sldId id="1188" r:id="rId21"/>
    <p:sldId id="265" r:id="rId22"/>
    <p:sldId id="1189" r:id="rId23"/>
    <p:sldId id="1190" r:id="rId24"/>
    <p:sldId id="1031" r:id="rId25"/>
    <p:sldId id="1182" r:id="rId26"/>
    <p:sldId id="1187" r:id="rId27"/>
    <p:sldId id="1186" r:id="rId28"/>
    <p:sldId id="1167" r:id="rId29"/>
    <p:sldId id="1183" r:id="rId30"/>
    <p:sldId id="1191" r:id="rId31"/>
    <p:sldId id="1184" r:id="rId32"/>
    <p:sldId id="1185" r:id="rId33"/>
    <p:sldId id="1193" r:id="rId34"/>
    <p:sldId id="1192" r:id="rId35"/>
  </p:sldIdLst>
  <p:sldSz cx="9144000" cy="5143500" type="screen16x9"/>
  <p:notesSz cx="6858000" cy="9144000"/>
  <p:defaultTextStyle>
    <a:defPPr marL="0" marR="0" indent="0" algn="l" defTabSz="57374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43434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8687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430305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57374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717175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860609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004046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14748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36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017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143434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286870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430305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573740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717175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860609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004046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147480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9D5F425-26AD-484E-997D-DB7404161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91"/>
            <a:ext cx="9144000" cy="52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3F0D8B-2C85-495F-95DB-2FC430A5C283}"/>
              </a:ext>
            </a:extLst>
          </p:cNvPr>
          <p:cNvSpPr/>
          <p:nvPr userDrawn="1"/>
        </p:nvSpPr>
        <p:spPr>
          <a:xfrm>
            <a:off x="1474076" y="3442428"/>
            <a:ext cx="5856889" cy="918281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67875" y="924947"/>
            <a:ext cx="7358063" cy="639977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4250" y="1860550"/>
            <a:ext cx="4405313" cy="4079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>
                <a:latin typeface="Open Sans"/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Authors/sub-title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6" y="3442428"/>
            <a:ext cx="1983145" cy="899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72" y="3470732"/>
            <a:ext cx="2738847" cy="8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8064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58584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7284" y="4902400"/>
            <a:ext cx="224673" cy="2182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73894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09BDCE-8752-6249-AE09-6E5009A4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42C9F3-849D-CA4D-A6AA-274468C5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</p:spTree>
    <p:extLst>
      <p:ext uri="{BB962C8B-B14F-4D97-AF65-F5344CB8AC3E}">
        <p14:creationId xmlns:p14="http://schemas.microsoft.com/office/powerpoint/2010/main" val="3009532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A28B-A030-CC48-971D-3A6FC4859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969" y="1139429"/>
            <a:ext cx="7968854" cy="3545681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516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EEFEF0E-8325-3C4D-87CF-1EC21BE8DC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52513" y="897966"/>
            <a:ext cx="6819900" cy="37290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F7869D-E67D-0540-BF3B-EFD5FEB6D6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9425" y="4762500"/>
            <a:ext cx="2172891" cy="277416"/>
          </a:xfrm>
        </p:spPr>
        <p:txBody>
          <a:bodyPr>
            <a:noAutofit/>
          </a:bodyPr>
          <a:lstStyle>
            <a:lvl1pPr marL="0" indent="0" algn="r">
              <a:buNone/>
              <a:defRPr sz="2100"/>
            </a:lvl1pPr>
            <a:lvl2pPr algn="r">
              <a:defRPr sz="1350"/>
            </a:lvl2pPr>
            <a:lvl3pPr algn="r">
              <a:defRPr sz="120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en-US" dirty="0"/>
              <a:t>CREDIT: 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20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ide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1332963" y="103934"/>
            <a:ext cx="6970597" cy="6075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Media Placeholder 4"/>
          <p:cNvSpPr>
            <a:spLocks noGrp="1"/>
          </p:cNvSpPr>
          <p:nvPr>
            <p:ph type="media" idx="13"/>
          </p:nvPr>
        </p:nvSpPr>
        <p:spPr>
          <a:xfrm>
            <a:off x="1052513" y="897966"/>
            <a:ext cx="6819900" cy="37290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29425" y="4762500"/>
            <a:ext cx="2172892" cy="277417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baseline="30000">
                <a:solidFill>
                  <a:srgbClr val="FFFFFF"/>
                </a:solidFill>
              </a:defRPr>
            </a:lvl1pPr>
            <a:lvl2pPr marL="0" indent="342900" algn="r">
              <a:buSzTx/>
              <a:buFontTx/>
              <a:buNone/>
              <a:defRPr baseline="30000">
                <a:solidFill>
                  <a:srgbClr val="FFFFFF"/>
                </a:solidFill>
              </a:defRPr>
            </a:lvl2pPr>
            <a:lvl3pPr marL="0" indent="685800" algn="r">
              <a:buSzTx/>
              <a:buFontTx/>
              <a:buNone/>
              <a:defRPr baseline="30000">
                <a:solidFill>
                  <a:srgbClr val="FFFFFF"/>
                </a:solidFill>
              </a:defRPr>
            </a:lvl3pPr>
            <a:lvl4pPr marL="0" indent="1028700" algn="r">
              <a:buSzTx/>
              <a:buFontTx/>
              <a:buNone/>
              <a:defRPr baseline="30000">
                <a:solidFill>
                  <a:srgbClr val="FFFFFF"/>
                </a:solidFill>
              </a:defRPr>
            </a:lvl4pPr>
            <a:lvl5pPr marL="0" indent="1371600" algn="r">
              <a:buSzTx/>
              <a:buFontTx/>
              <a:buNone/>
              <a:defRPr baseline="30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2" name="Picture 11" descr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-129372"/>
            <a:ext cx="1179222" cy="1074122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</p:spPr>
        <p:txBody>
          <a:bodyPr/>
          <a:lstStyle>
            <a:lvl1pPr>
              <a:defRPr sz="900"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76852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09BDCE-8752-6249-AE09-6E5009A4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42C9F3-849D-CA4D-A6AA-274468C5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</p:spTree>
    <p:extLst>
      <p:ext uri="{BB962C8B-B14F-4D97-AF65-F5344CB8AC3E}">
        <p14:creationId xmlns:p14="http://schemas.microsoft.com/office/powerpoint/2010/main" val="25413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A28B-A030-CC48-971D-3A6FC4859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969" y="1139429"/>
            <a:ext cx="7968854" cy="3545681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982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EEFEF0E-8325-3C4D-87CF-1EC21BE8DC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52513" y="897966"/>
            <a:ext cx="6819900" cy="37290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F7869D-E67D-0540-BF3B-EFD5FEB6D6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9425" y="4762500"/>
            <a:ext cx="2172891" cy="277416"/>
          </a:xfrm>
        </p:spPr>
        <p:txBody>
          <a:bodyPr>
            <a:noAutofit/>
          </a:bodyPr>
          <a:lstStyle>
            <a:lvl1pPr marL="0" indent="0" algn="r">
              <a:buNone/>
              <a:defRPr sz="2100"/>
            </a:lvl1pPr>
            <a:lvl2pPr algn="r">
              <a:defRPr sz="1350"/>
            </a:lvl2pPr>
            <a:lvl3pPr algn="r">
              <a:defRPr sz="120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en-US" dirty="0"/>
              <a:t>CREDIT: 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495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2" descr="Picture 12"/>
          <p:cNvPicPr>
            <a:picLocks noChangeAspect="1"/>
          </p:cNvPicPr>
          <p:nvPr/>
        </p:nvPicPr>
        <p:blipFill>
          <a:blip r:embed="rId2"/>
          <a:srcRect t="10507" b="10507"/>
          <a:stretch>
            <a:fillRect/>
          </a:stretch>
        </p:blipFill>
        <p:spPr>
          <a:xfrm>
            <a:off x="1" y="-3345"/>
            <a:ext cx="975575" cy="70241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332963" y="103934"/>
            <a:ext cx="6970597" cy="6075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511969" y="1139428"/>
            <a:ext cx="7968854" cy="3545682"/>
          </a:xfrm>
          <a:prstGeom prst="rect">
            <a:avLst/>
          </a:prstGeom>
        </p:spPr>
        <p:txBody>
          <a:bodyPr/>
          <a:lstStyle>
            <a:lvl1pPr marL="428625" indent="-428625">
              <a:defRPr sz="3300" baseline="300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3300" baseline="300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3300" baseline="300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3300" baseline="300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3300" baseline="30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</p:spPr>
        <p:txBody>
          <a:bodyPr/>
          <a:lstStyle>
            <a:lvl1pPr>
              <a:defRPr sz="900"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1652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67873" y="924945"/>
            <a:ext cx="7358063" cy="639977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4248" y="1860550"/>
            <a:ext cx="4405313" cy="4079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>
                <a:latin typeface="Open Sans"/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Authors/sub-title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4" y="3442426"/>
            <a:ext cx="1983145" cy="899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71" y="3423432"/>
            <a:ext cx="2738847" cy="81404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09BDCE-8752-6249-AE09-6E5009A4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42C9F3-849D-CA4D-A6AA-274468C5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</p:spTree>
    <p:extLst>
      <p:ext uri="{BB962C8B-B14F-4D97-AF65-F5344CB8AC3E}">
        <p14:creationId xmlns:p14="http://schemas.microsoft.com/office/powerpoint/2010/main" val="887177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A28B-A030-CC48-971D-3A6FC4859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969" y="1139429"/>
            <a:ext cx="7968854" cy="3545681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866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F27-C3EE-B640-8D5F-9A65E24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4" y="103934"/>
            <a:ext cx="6970596" cy="607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EEFEF0E-8325-3C4D-87CF-1EC21BE8DC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52513" y="897966"/>
            <a:ext cx="6819900" cy="37290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F7869D-E67D-0540-BF3B-EFD5FEB6D6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9425" y="4762500"/>
            <a:ext cx="2172891" cy="277416"/>
          </a:xfrm>
        </p:spPr>
        <p:txBody>
          <a:bodyPr>
            <a:noAutofit/>
          </a:bodyPr>
          <a:lstStyle>
            <a:lvl1pPr marL="0" indent="0" algn="r">
              <a:buNone/>
              <a:defRPr sz="2100"/>
            </a:lvl1pPr>
            <a:lvl2pPr algn="r">
              <a:defRPr sz="1350"/>
            </a:lvl2pPr>
            <a:lvl3pPr algn="r">
              <a:defRPr sz="120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en-US" dirty="0"/>
              <a:t>CREDIT: 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8276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2" descr="Picture 12"/>
          <p:cNvPicPr>
            <a:picLocks noChangeAspect="1"/>
          </p:cNvPicPr>
          <p:nvPr/>
        </p:nvPicPr>
        <p:blipFill>
          <a:blip r:embed="rId2"/>
          <a:srcRect t="10507" b="10507"/>
          <a:stretch>
            <a:fillRect/>
          </a:stretch>
        </p:blipFill>
        <p:spPr>
          <a:xfrm>
            <a:off x="1" y="-3345"/>
            <a:ext cx="975575" cy="70241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332963" y="103934"/>
            <a:ext cx="6970597" cy="6075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511969" y="1139428"/>
            <a:ext cx="7968854" cy="3545682"/>
          </a:xfrm>
          <a:prstGeom prst="rect">
            <a:avLst/>
          </a:prstGeom>
        </p:spPr>
        <p:txBody>
          <a:bodyPr/>
          <a:lstStyle>
            <a:lvl1pPr marL="428625" indent="-428625">
              <a:defRPr sz="3300" baseline="300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3300" baseline="300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3300" baseline="300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3300" baseline="300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3300" baseline="30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</p:spPr>
        <p:txBody>
          <a:bodyPr/>
          <a:lstStyle>
            <a:lvl1pPr>
              <a:defRPr sz="900"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3797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69727" y="64871"/>
            <a:ext cx="7804548" cy="654100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16253"/>
            <a:ext cx="7804547" cy="323366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2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557802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836704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115606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394507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5152"/>
            <a:ext cx="1458506" cy="66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4" y="4511025"/>
            <a:ext cx="2138176" cy="63550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&amp; Bullets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69727" y="64871"/>
            <a:ext cx="7804548" cy="654100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110051" y="816253"/>
            <a:ext cx="4461949" cy="396858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2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557802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836704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115606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394507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878432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ullets 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718A417-C800-5F39-9392-A1FCC8F6A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89B741-AF8A-CC1B-482B-1D64D0F399D2}"/>
              </a:ext>
            </a:extLst>
          </p:cNvPr>
          <p:cNvSpPr/>
          <p:nvPr userDrawn="1"/>
        </p:nvSpPr>
        <p:spPr>
          <a:xfrm>
            <a:off x="6967538" y="4478807"/>
            <a:ext cx="2176462" cy="66469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69727" y="64871"/>
            <a:ext cx="7804548" cy="65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16253"/>
            <a:ext cx="7804547" cy="323366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2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557802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836704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115606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394507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0594"/>
            <a:ext cx="1458506" cy="66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4" y="4505310"/>
            <a:ext cx="2138176" cy="6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657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6610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3949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9D5F425-26AD-484E-997D-DB7404161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91"/>
            <a:ext cx="9144000" cy="52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3F0D8B-2C85-495F-95DB-2FC430A5C283}"/>
              </a:ext>
            </a:extLst>
          </p:cNvPr>
          <p:cNvSpPr/>
          <p:nvPr userDrawn="1"/>
        </p:nvSpPr>
        <p:spPr>
          <a:xfrm>
            <a:off x="1474076" y="3442428"/>
            <a:ext cx="5856889" cy="918281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67875" y="924947"/>
            <a:ext cx="7358063" cy="639977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4250" y="1860550"/>
            <a:ext cx="4405313" cy="40798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>
                <a:latin typeface="Open Sans"/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Authors/sub-title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6" y="3442428"/>
            <a:ext cx="1983145" cy="899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72" y="3470732"/>
            <a:ext cx="2738847" cy="8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696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ullets 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718A417-C800-5F39-9392-A1FCC8F6A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89B741-AF8A-CC1B-482B-1D64D0F399D2}"/>
              </a:ext>
            </a:extLst>
          </p:cNvPr>
          <p:cNvSpPr/>
          <p:nvPr userDrawn="1"/>
        </p:nvSpPr>
        <p:spPr>
          <a:xfrm>
            <a:off x="6967538" y="4478807"/>
            <a:ext cx="2176462" cy="66469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69727" y="64871"/>
            <a:ext cx="7804548" cy="65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16253"/>
            <a:ext cx="7804547" cy="323366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2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557802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836704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115606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394507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0594"/>
            <a:ext cx="1458506" cy="66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4" y="4505310"/>
            <a:ext cx="2138176" cy="6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957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33945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75" tIns="31875" rIns="31875" bIns="31875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366242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75" tIns="31875" rIns="31875" bIns="31875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3" r:id="rId3"/>
    <p:sldLayoutId id="2147483660" r:id="rId4"/>
    <p:sldLayoutId id="2147483658" r:id="rId5"/>
    <p:sldLayoutId id="2147483656" r:id="rId6"/>
    <p:sldLayoutId id="2147483659" r:id="rId7"/>
  </p:sldLayoutIdLst>
  <p:transition spd="med"/>
  <p:txStyles>
    <p:titleStyle>
      <a:lvl1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7890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5780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836704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115606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394507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673408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952310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231211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51011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43434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8687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30305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57374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17175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860609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04046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14748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33945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75" tIns="31875" rIns="31875" bIns="31875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366242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75" tIns="31875" rIns="31875" bIns="31875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8887" y="4902400"/>
            <a:ext cx="221467" cy="218261"/>
          </a:xfrm>
          <a:prstGeom prst="rect">
            <a:avLst/>
          </a:prstGeom>
          <a:ln w="12700">
            <a:miter lim="400000"/>
          </a:ln>
        </p:spPr>
        <p:txBody>
          <a:bodyPr wrap="none" lIns="31875" tIns="31875" rIns="31875" bIns="31875">
            <a:spAutoFit/>
          </a:bodyPr>
          <a:lstStyle>
            <a:lvl1pPr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717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</p:sldLayoutIdLst>
  <p:transition spd="med"/>
  <p:txStyles>
    <p:titleStyle>
      <a:lvl1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7890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5780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836704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115606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394507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673408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952310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231211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51011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43434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8687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30305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57374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17175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860609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04046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14748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17684-24C5-2143-866F-D5CDBE60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38C13-72D5-D045-BA91-0D6160BB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  <p:pic>
        <p:nvPicPr>
          <p:cNvPr id="5" name="Picture 11" descr="Picture 11">
            <a:extLst>
              <a:ext uri="{FF2B5EF4-FFF2-40B4-BE49-F238E27FC236}">
                <a16:creationId xmlns:a16="http://schemas.microsoft.com/office/drawing/2014/main" id="{B4B8831E-FCD5-1B41-B88C-E91A19CA31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" y="-129372"/>
            <a:ext cx="1223123" cy="1114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608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 baseline="30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17684-24C5-2143-866F-D5CDBE60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38C13-72D5-D045-BA91-0D6160BB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  <p:pic>
        <p:nvPicPr>
          <p:cNvPr id="5" name="Picture 11" descr="Picture 11">
            <a:extLst>
              <a:ext uri="{FF2B5EF4-FFF2-40B4-BE49-F238E27FC236}">
                <a16:creationId xmlns:a16="http://schemas.microsoft.com/office/drawing/2014/main" id="{B4B8831E-FCD5-1B41-B88C-E91A19CA31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" y="-129372"/>
            <a:ext cx="1223123" cy="1114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887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 baseline="30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17684-24C5-2143-866F-D5CDBE60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71" y="103934"/>
            <a:ext cx="7140389" cy="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LIGO and our Detections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38C13-72D5-D045-BA91-0D6160BB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139" y="1052848"/>
            <a:ext cx="8644943" cy="38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Camilla Compton - Operations Specialist</a:t>
            </a:r>
          </a:p>
          <a:p>
            <a:pPr lvl="0"/>
            <a:r>
              <a:rPr lang="en-US" dirty="0"/>
              <a:t>LIGO Hanford Observatory </a:t>
            </a:r>
          </a:p>
          <a:p>
            <a:pPr lvl="0"/>
            <a:r>
              <a:rPr lang="en-US" dirty="0"/>
              <a:t> 17th April 2020</a:t>
            </a:r>
          </a:p>
        </p:txBody>
      </p:sp>
      <p:pic>
        <p:nvPicPr>
          <p:cNvPr id="5" name="Picture 11" descr="Picture 11">
            <a:extLst>
              <a:ext uri="{FF2B5EF4-FFF2-40B4-BE49-F238E27FC236}">
                <a16:creationId xmlns:a16="http://schemas.microsoft.com/office/drawing/2014/main" id="{B4B8831E-FCD5-1B41-B88C-E91A19CA31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" y="-129372"/>
            <a:ext cx="1223123" cy="1114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07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 baseline="30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fouriertransform.com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mparison_convolution_correlation.svg#/media/File:Comparison_convolution_correlation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.sli.do/event/feM5JT34qMLuDUDwBXHDDH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d/pdf/10.1103/PhysRevD.102.06200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.sli.do/event/feM5JT34qMLuDUDwBXHDDH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d/pdf/10.1103/PhysRevD.102.06200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Instrumentation for </a:t>
            </a:r>
            <a:br>
              <a:rPr lang="en-GB" dirty="0"/>
            </a:br>
            <a:r>
              <a:rPr lang="en-GB" dirty="0"/>
              <a:t>gravitational-wave detection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44249" y="2571750"/>
            <a:ext cx="4405313" cy="407988"/>
          </a:xfrm>
        </p:spPr>
        <p:txBody>
          <a:bodyPr/>
          <a:lstStyle/>
          <a:p>
            <a:r>
              <a:rPr lang="en-GB" dirty="0"/>
              <a:t>BND School Wuppertal 2023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24142F6-78EA-3211-64EB-167D5FD15BB1}"/>
              </a:ext>
            </a:extLst>
          </p:cNvPr>
          <p:cNvSpPr txBox="1">
            <a:spLocks/>
          </p:cNvSpPr>
          <p:nvPr/>
        </p:nvSpPr>
        <p:spPr>
          <a:xfrm>
            <a:off x="2344248" y="1864343"/>
            <a:ext cx="4405313" cy="4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75" tIns="31875" rIns="31875" bIns="31875" anchor="ctr">
            <a:normAutofit/>
          </a:bodyPr>
          <a:lstStyle>
            <a:lvl1pPr marL="0" marR="0" indent="0" algn="ctr" defTabSz="366556" rtl="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45000"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Helvetica Neue"/>
                <a:cs typeface="Helvetica Neue"/>
                <a:sym typeface="Helvetica Neue"/>
              </a:defRPr>
            </a:lvl1pPr>
            <a:lvl2pPr marL="557802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36704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15606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394507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673408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952310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31211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10112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GB" dirty="0"/>
              <a:t>Conor Mow-Lowry</a:t>
            </a:r>
          </a:p>
        </p:txBody>
      </p:sp>
    </p:spTree>
    <p:extLst>
      <p:ext uri="{BB962C8B-B14F-4D97-AF65-F5344CB8AC3E}">
        <p14:creationId xmlns:p14="http://schemas.microsoft.com/office/powerpoint/2010/main" val="283664242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130E4-4239-E924-2E8D-8BFA5093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domain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9B546-4764-1108-CA8E-68556EB60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727" y="816253"/>
            <a:ext cx="7804547" cy="3388488"/>
          </a:xfrm>
        </p:spPr>
        <p:txBody>
          <a:bodyPr>
            <a:normAutofit/>
          </a:bodyPr>
          <a:lstStyle/>
          <a:p>
            <a:r>
              <a:rPr lang="en-US" dirty="0"/>
              <a:t>Sinusoidal basis</a:t>
            </a:r>
          </a:p>
          <a:p>
            <a:pPr lvl="1"/>
            <a:r>
              <a:rPr lang="en-US" dirty="0"/>
              <a:t>Linear! A unique basis for solving ODEs</a:t>
            </a:r>
          </a:p>
          <a:p>
            <a:r>
              <a:rPr lang="en-US" dirty="0"/>
              <a:t>Several important properties of the Fourier Transform</a:t>
            </a:r>
          </a:p>
          <a:p>
            <a:r>
              <a:rPr lang="en-US" dirty="0"/>
              <a:t>Parseval’s theorem</a:t>
            </a:r>
          </a:p>
          <a:p>
            <a:pPr lvl="1"/>
            <a:r>
              <a:rPr lang="en-US" dirty="0"/>
              <a:t>Energy is conserved</a:t>
            </a:r>
          </a:p>
          <a:p>
            <a:r>
              <a:rPr lang="en-US" dirty="0"/>
              <a:t>Converting to spectral density and then to amplitude</a:t>
            </a:r>
          </a:p>
          <a:p>
            <a:pPr lvl="1"/>
            <a:r>
              <a:rPr lang="en-US" dirty="0"/>
              <a:t>That pesky square root</a:t>
            </a:r>
          </a:p>
          <a:p>
            <a:r>
              <a:rPr lang="en-US" dirty="0"/>
              <a:t>(To the whiteboard!)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E9876-A1F2-F106-9EFD-8BA6B5B33350}"/>
              </a:ext>
            </a:extLst>
          </p:cNvPr>
          <p:cNvSpPr txBox="1"/>
          <p:nvPr/>
        </p:nvSpPr>
        <p:spPr>
          <a:xfrm>
            <a:off x="1556157" y="4424670"/>
            <a:ext cx="5188591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U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Honestly, this guy just loves the Fourier transform… </a:t>
            </a:r>
            <a:r>
              <a:rPr lang="en-AU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https://www.thefouriertransform.com/</a:t>
            </a:r>
            <a:endParaRPr lang="en-AU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36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</a:t>
            </a:r>
          </a:p>
        </p:txBody>
      </p:sp>
      <p:pic>
        <p:nvPicPr>
          <p:cNvPr id="1026" name="Picture 2" descr="https://upload.wikimedia.org/wikipedia/commons/6/6a/Convolution_of_box_signal_with_itself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65" y="1869672"/>
            <a:ext cx="4986187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12866" y="808047"/>
                <a:ext cx="6318268" cy="868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800" hangingPunct="1"/>
                <a:r>
                  <a:rPr lang="en-GB" sz="1600" b="0" kern="12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Visually, the convolution can be seen in the following animations</a:t>
                </a:r>
              </a:p>
              <a:p>
                <a:pPr algn="l" defTabSz="68580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+mn-ea"/>
                              <a:cs typeface="+mn-cs"/>
                            </a:rPr>
                            <m:t>𝑓</m:t>
                          </m:r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+mn-ea"/>
                              <a:cs typeface="+mn-cs"/>
                            </a:rPr>
                            <m:t>∗</m:t>
                          </m:r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lang="en-GB" sz="1600" b="0" i="1" kern="1200">
                          <a:solidFill>
                            <a:prstClr val="black"/>
                          </a:solidFill>
                          <a:latin typeface="18"/>
                          <a:ea typeface="+mn-ea"/>
                          <a:cs typeface="+mn-cs"/>
                        </a:rPr>
                        <m:t>= </m:t>
                      </m:r>
                      <m:nary>
                        <m:naryPr>
                          <m:ctrlP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Cambria Math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Cambria Math"/>
                              <a:cs typeface="+mn-cs"/>
                            </a:rPr>
                            <m:t>∞</m:t>
                          </m:r>
                        </m:sup>
                        <m:e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+mn-ea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b="0" i="1" kern="1200">
                                  <a:solidFill>
                                    <a:prstClr val="black"/>
                                  </a:solidFill>
                                  <a:latin typeface="18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GB" sz="1600" b="0" i="1" kern="1200">
                                  <a:solidFill>
                                    <a:prstClr val="black"/>
                                  </a:solidFill>
                                  <a:latin typeface="18"/>
                                  <a:ea typeface="Cambria Math"/>
                                  <a:cs typeface="+mn-cs"/>
                                </a:rPr>
                                <m:t>𝜏</m:t>
                              </m:r>
                            </m:e>
                          </m:d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Cambria Math"/>
                              <a:cs typeface="+mn-cs"/>
                            </a:rPr>
                            <m:t>𝑔</m:t>
                          </m:r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Cambria Math"/>
                              <a:cs typeface="+mn-cs"/>
                            </a:rPr>
                            <m:t>(</m:t>
                          </m:r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Cambria Math"/>
                              <a:cs typeface="+mn-cs"/>
                            </a:rPr>
                            <m:t>𝑡</m:t>
                          </m:r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Cambria Math"/>
                              <a:cs typeface="+mn-cs"/>
                            </a:rPr>
                            <m:t>−</m:t>
                          </m:r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Cambria Math"/>
                              <a:cs typeface="+mn-cs"/>
                            </a:rPr>
                            <m:t>𝜏</m:t>
                          </m:r>
                          <m:r>
                            <a:rPr lang="en-GB" sz="1600" b="0" i="1" kern="1200">
                              <a:solidFill>
                                <a:prstClr val="black"/>
                              </a:solidFill>
                              <a:latin typeface="18"/>
                              <a:ea typeface="Cambria Math"/>
                              <a:cs typeface="+mn-cs"/>
                            </a:rPr>
                            <m:t>)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GB" sz="1600" b="0" kern="1200">
                          <a:solidFill>
                            <a:prstClr val="black"/>
                          </a:solidFill>
                          <a:latin typeface="18"/>
                          <a:ea typeface="+mn-ea"/>
                          <a:cs typeface="+mn-cs"/>
                        </a:rPr>
                        <m:t>d</m:t>
                      </m:r>
                      <m:r>
                        <m:rPr>
                          <m:sty m:val="p"/>
                        </m:rPr>
                        <a:rPr lang="el-GR" sz="1600" b="0" i="1" kern="1200">
                          <a:solidFill>
                            <a:prstClr val="black"/>
                          </a:solidFill>
                          <a:latin typeface="18"/>
                          <a:ea typeface="Cambria Math"/>
                          <a:cs typeface="+mn-cs"/>
                        </a:rPr>
                        <m:t>τ</m:t>
                      </m:r>
                    </m:oMath>
                  </m:oMathPara>
                </a14:m>
                <a:endParaRPr lang="en-GB" sz="1600" b="0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66" y="808047"/>
                <a:ext cx="6318268" cy="868699"/>
              </a:xfrm>
              <a:prstGeom prst="rect">
                <a:avLst/>
              </a:prstGeom>
              <a:blipFill>
                <a:blip r:embed="rId3"/>
                <a:stretch>
                  <a:fillRect l="-579" t="-21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24924" y="3468832"/>
            <a:ext cx="6068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hangingPunct="1"/>
            <a:r>
              <a:rPr lang="en-GB" sz="16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integral of a top-hat (or ‘box’) function can readily be seen</a:t>
            </a:r>
            <a:br>
              <a:rPr lang="en-GB" sz="16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6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be a triangle wave.</a:t>
            </a:r>
          </a:p>
        </p:txBody>
      </p:sp>
      <p:pic>
        <p:nvPicPr>
          <p:cNvPr id="1028" name="Picture 4" descr="Convolution_of_spiky_function_with_box2.gif (468×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00" y="1869672"/>
            <a:ext cx="5429399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4924" y="3468832"/>
            <a:ext cx="6204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hangingPunct="1"/>
            <a:r>
              <a:rPr lang="en-GB" sz="16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convolution with the top-hat ‘smears’ out the sharp peak in</a:t>
            </a:r>
            <a:br>
              <a:rPr lang="en-GB" sz="16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6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blue curve. This could be seen as, for example, the finite </a:t>
            </a:r>
            <a:br>
              <a:rPr lang="en-GB" sz="16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6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time of a measurement apparatus. </a:t>
            </a:r>
          </a:p>
        </p:txBody>
      </p:sp>
    </p:spTree>
    <p:extLst>
      <p:ext uri="{BB962C8B-B14F-4D97-AF65-F5344CB8AC3E}">
        <p14:creationId xmlns:p14="http://schemas.microsoft.com/office/powerpoint/2010/main" val="528014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Auto/Cross-Correlation + Convolution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07" y="1222375"/>
            <a:ext cx="5700713" cy="2698750"/>
          </a:xfrm>
        </p:spPr>
      </p:pic>
      <p:sp>
        <p:nvSpPr>
          <p:cNvPr id="5" name="Rectangle 4"/>
          <p:cNvSpPr/>
          <p:nvPr/>
        </p:nvSpPr>
        <p:spPr>
          <a:xfrm>
            <a:off x="2857500" y="4652926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685800" hangingPunct="1"/>
            <a:r>
              <a:rPr lang="en-GB" sz="9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3"/>
              </a:rPr>
              <a:t>https://commons.wikimedia.org/wiki/File:Comparison_convolution_correlation.svg#/media/File:Comparison_convolution_correlation.svg</a:t>
            </a:r>
            <a:endParaRPr lang="en-GB" sz="900" b="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4582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31" y="1809300"/>
            <a:ext cx="4843346" cy="3152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of the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In the presence of noise, particularly frequency-dependent noise (and nearly all noise has some frequency dependence), the PSD can reveal otherwise invisible signals, and provide numerous other clues to the origins of noise and signals.</a:t>
            </a:r>
          </a:p>
        </p:txBody>
      </p:sp>
    </p:spTree>
    <p:extLst>
      <p:ext uri="{BB962C8B-B14F-4D97-AF65-F5344CB8AC3E}">
        <p14:creationId xmlns:p14="http://schemas.microsoft.com/office/powerpoint/2010/main" val="20687918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59" y="591562"/>
            <a:ext cx="6033541" cy="392565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5906" y="894364"/>
            <a:ext cx="2986861" cy="32131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1800" b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Simply taking the spectrum allows us to clearly see the signal hidden in the noise, with a surprisingly good ‘peak prominence’.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721DA-385C-00AA-6BD5-A7C29A88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7" y="64871"/>
            <a:ext cx="7804548" cy="654100"/>
          </a:xfrm>
        </p:spPr>
        <p:txBody>
          <a:bodyPr/>
          <a:lstStyle/>
          <a:p>
            <a:r>
              <a:rPr lang="en-GB" dirty="0"/>
              <a:t>Power of the Spectrum</a:t>
            </a:r>
          </a:p>
        </p:txBody>
      </p:sp>
    </p:spTree>
    <p:extLst>
      <p:ext uri="{BB962C8B-B14F-4D97-AF65-F5344CB8AC3E}">
        <p14:creationId xmlns:p14="http://schemas.microsoft.com/office/powerpoint/2010/main" val="17740867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82" y="579121"/>
            <a:ext cx="4849318" cy="449993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0858" y="933419"/>
            <a:ext cx="3414080" cy="30222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1800" b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the cross-spectral density (FT of the cross-correlation) of the noisy data with our perfect model shows us something even more remarkable.</a:t>
            </a:r>
          </a:p>
          <a:p>
            <a:pPr marL="0" indent="0" defTabSz="685800">
              <a:buNone/>
            </a:pPr>
            <a:endParaRPr lang="en-GB" sz="1800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685800">
              <a:buNone/>
            </a:pPr>
            <a:r>
              <a:rPr lang="en-GB" sz="1800" b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continuous, sinusoidal signals this is equivalent to matched-template filtering.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EFAF17-5D1A-12CF-C592-F43EF68D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7" y="64871"/>
            <a:ext cx="7804548" cy="654100"/>
          </a:xfrm>
        </p:spPr>
        <p:txBody>
          <a:bodyPr/>
          <a:lstStyle/>
          <a:p>
            <a:r>
              <a:rPr lang="en-GB" dirty="0"/>
              <a:t>Bonus: the cross-spectral density</a:t>
            </a:r>
          </a:p>
        </p:txBody>
      </p:sp>
    </p:spTree>
    <p:extLst>
      <p:ext uri="{BB962C8B-B14F-4D97-AF65-F5344CB8AC3E}">
        <p14:creationId xmlns:p14="http://schemas.microsoft.com/office/powerpoint/2010/main" val="23335709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07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dirty="0"/>
              <a:t>Searching for a signal: cross-correlation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5EEACF-430F-15CC-1A7F-684D48216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7" name="Picture 3089" descr="C:\DOKUME~1\ADMINI~1\LOKALE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06" y="718971"/>
            <a:ext cx="5482652" cy="421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090"/>
          <p:cNvSpPr txBox="1">
            <a:spLocks noChangeArrowheads="1"/>
          </p:cNvSpPr>
          <p:nvPr/>
        </p:nvSpPr>
        <p:spPr bwMode="auto">
          <a:xfrm>
            <a:off x="1484710" y="4902994"/>
            <a:ext cx="48413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685800" eaLnBrk="1" hangingPunct="1"/>
            <a:r>
              <a:rPr lang="de-DE" altLang="en-US" sz="1050" b="0" kern="1200" dirty="0">
                <a:solidFill>
                  <a:prstClr val="black"/>
                </a:solidFill>
                <a:latin typeface="Calibri" pitchFamily="34" charset="0"/>
                <a:ea typeface="+mn-ea"/>
              </a:rPr>
              <a:t>Source: P. Saulson, "Fundamentals of interferometric Gravitationsal Wave Detectors"</a:t>
            </a:r>
          </a:p>
        </p:txBody>
      </p:sp>
    </p:spTree>
    <p:extLst>
      <p:ext uri="{BB962C8B-B14F-4D97-AF65-F5344CB8AC3E}">
        <p14:creationId xmlns:p14="http://schemas.microsoft.com/office/powerpoint/2010/main" val="35916879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07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dirty="0"/>
              <a:t>Cross correlation: Template matching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5AA5BD-40CD-27F8-DE19-F77D17D57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484691" y="4694830"/>
            <a:ext cx="425949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685800" eaLnBrk="1" hangingPunct="1"/>
            <a:r>
              <a:rPr lang="en-GB" altLang="en-US" sz="1050" b="0" kern="1200">
                <a:solidFill>
                  <a:prstClr val="black"/>
                </a:solidFill>
                <a:latin typeface="Calibri" pitchFamily="34" charset="0"/>
                <a:ea typeface="+mn-ea"/>
              </a:rPr>
              <a:t>Taken from: http://www.cse.iitk.ac.in/users/sarika/cs676/hw-opencv.html</a:t>
            </a:r>
          </a:p>
        </p:txBody>
      </p:sp>
      <p:pic>
        <p:nvPicPr>
          <p:cNvPr id="9220" name="Picture 2" descr="http://www.cse.iitk.ac.in/users/sarika/cs676/IMG_2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766448"/>
            <a:ext cx="5592366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cse.iitk.ac.in/users/sarika/cs676/tem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60" y="1383506"/>
            <a:ext cx="35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4453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07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dirty="0"/>
              <a:t>Cross correlation: Template matching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5AA5BD-40CD-27F8-DE19-F77D17D57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484691" y="4694830"/>
            <a:ext cx="425949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685800" eaLnBrk="1" hangingPunct="1"/>
            <a:r>
              <a:rPr lang="en-GB" altLang="en-US" sz="1050" b="0" kern="1200">
                <a:solidFill>
                  <a:prstClr val="black"/>
                </a:solidFill>
                <a:latin typeface="Calibri" pitchFamily="34" charset="0"/>
                <a:ea typeface="+mn-ea"/>
              </a:rPr>
              <a:t>Taken from: http://www.cse.iitk.ac.in/users/sarika/cs676/hw-opencv.html</a:t>
            </a:r>
          </a:p>
        </p:txBody>
      </p:sp>
      <p:pic>
        <p:nvPicPr>
          <p:cNvPr id="9220" name="Picture 2" descr="http://www.cse.iitk.ac.in/users/sarika/cs676/IMG_2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766448"/>
            <a:ext cx="5592366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cse.iitk.ac.in/users/sarika/cs676/tem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60" y="1383506"/>
            <a:ext cx="35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://www.cse.iitk.ac.in/users/sarika/cs676/res0_crossCorr_2569.jpg">
            <a:extLst>
              <a:ext uri="{FF2B5EF4-FFF2-40B4-BE49-F238E27FC236}">
                <a16:creationId xmlns:a16="http://schemas.microsoft.com/office/drawing/2014/main" id="{12D28B13-0D86-22DE-E470-4A49E633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29" y="766448"/>
            <a:ext cx="5610225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8838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07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dirty="0"/>
              <a:t>Cross correlation: Template matching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5AA5BD-40CD-27F8-DE19-F77D17D57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484691" y="4694830"/>
            <a:ext cx="425949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685800" eaLnBrk="1" hangingPunct="1"/>
            <a:r>
              <a:rPr lang="en-GB" altLang="en-US" sz="1050" b="0" kern="1200">
                <a:solidFill>
                  <a:prstClr val="black"/>
                </a:solidFill>
                <a:latin typeface="Calibri" pitchFamily="34" charset="0"/>
                <a:ea typeface="+mn-ea"/>
              </a:rPr>
              <a:t>Taken from: http://www.cse.iitk.ac.in/users/sarika/cs676/hw-opencv.html</a:t>
            </a:r>
          </a:p>
        </p:txBody>
      </p:sp>
      <p:pic>
        <p:nvPicPr>
          <p:cNvPr id="9220" name="Picture 2" descr="http://www.cse.iitk.ac.in/users/sarika/cs676/IMG_2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766448"/>
            <a:ext cx="5592366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cse.iitk.ac.in/users/sarika/cs676/tem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60" y="1383506"/>
            <a:ext cx="35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://www.cse.iitk.ac.in/users/sarika/cs676/res0_crossCorr_2569.jpg">
            <a:extLst>
              <a:ext uri="{FF2B5EF4-FFF2-40B4-BE49-F238E27FC236}">
                <a16:creationId xmlns:a16="http://schemas.microsoft.com/office/drawing/2014/main" id="{12D28B13-0D86-22DE-E470-4A49E633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29" y="766448"/>
            <a:ext cx="5610225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85FF2C-CA83-21AD-C852-D4EF75E94ACE}"/>
              </a:ext>
            </a:extLst>
          </p:cNvPr>
          <p:cNvSpPr/>
          <p:nvPr/>
        </p:nvSpPr>
        <p:spPr>
          <a:xfrm>
            <a:off x="3903464" y="2355652"/>
            <a:ext cx="539354" cy="539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hangingPunct="1">
              <a:defRPr/>
            </a:pPr>
            <a:endParaRPr lang="en-GB" sz="1350" b="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0831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81A1-D9BE-A1CF-5A40-76FCD0C4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Slido</a:t>
            </a:r>
            <a:r>
              <a:rPr lang="en-US" dirty="0"/>
              <a:t> for questions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48457-D324-FE0E-692F-C30BFF60A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your questions or upvote those already posted and I’ll try to answer them.</a:t>
            </a:r>
          </a:p>
          <a:p>
            <a:r>
              <a:rPr lang="en-US" dirty="0"/>
              <a:t>Fully anonymous!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18369-2275-AEA0-E84F-6A89B8B28F5F}"/>
              </a:ext>
            </a:extLst>
          </p:cNvPr>
          <p:cNvSpPr txBox="1"/>
          <p:nvPr/>
        </p:nvSpPr>
        <p:spPr>
          <a:xfrm>
            <a:off x="981856" y="3642801"/>
            <a:ext cx="718028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1" indent="0" algn="l" defTabSz="3665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Slido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#921 8346</a:t>
            </a:r>
          </a:p>
          <a:p>
            <a:pPr marL="0" marR="0" lvl="1" indent="0" algn="l" defTabSz="3665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  <a:hlinkClick r:id="rId2"/>
              </a:rPr>
              <a:t>https://app.sli.do/event/feM5JT34qMLuDUDwBXHDDH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C867F7-7EFC-078D-CD47-F307E123F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1562" y="1623731"/>
            <a:ext cx="2120876" cy="21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0035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AE6A03-C1DE-F41B-4667-DD5A0152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functions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1F0FE-BEB4-E6D6-CD02-F1E112BD2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194695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D3B0C5-BA3F-E47A-A2B9-CBBEB20B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domain (#2)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E8E82-BD09-7770-B2F8-8DBD72ED5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know how to show stationary noise in the frequency domain. Why is it always shown in log-log plots?</a:t>
            </a:r>
          </a:p>
          <a:p>
            <a:endParaRPr lang="en-US" dirty="0"/>
          </a:p>
          <a:p>
            <a:r>
              <a:rPr lang="en-US" dirty="0"/>
              <a:t>All out LTI systems that generate or filter noise have responses well characterized by polynomials (or ratios thereof) in the frequency domain… 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741042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945463-D7CF-B2A9-EF82-073A63D2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0308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D3B0C5-BA3F-E47A-A2B9-CBBEB20B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response of “LTI” systems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E8E82-BD09-7770-B2F8-8DBD72ED5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 expressed using Bode plots</a:t>
            </a:r>
            <a:r>
              <a:rPr lang="en-AU" dirty="0"/>
              <a:t> showing the power-law behaviour as straight lines</a:t>
            </a:r>
          </a:p>
          <a:p>
            <a:r>
              <a:rPr lang="en-AU" dirty="0"/>
              <a:t>Turns a differential-equation/convolutional process into multiplication (or addition in log-units)</a:t>
            </a:r>
          </a:p>
          <a:p>
            <a:r>
              <a:rPr lang="en-AU" dirty="0"/>
              <a:t>Allows the projection of dissimilar quantities</a:t>
            </a:r>
          </a:p>
        </p:txBody>
      </p:sp>
    </p:spTree>
    <p:extLst>
      <p:ext uri="{BB962C8B-B14F-4D97-AF65-F5344CB8AC3E}">
        <p14:creationId xmlns:p14="http://schemas.microsoft.com/office/powerpoint/2010/main" val="242052980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1DB621-79EF-86E2-F7AA-39D74162F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noise budget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39183-0E64-15DF-3E41-41B7C1AF9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046046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5DB1D-BA57-6988-BC70-52B30CE2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noise budget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9A496-C51F-9C7F-1B6A-95EC763CD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and most important: draw your system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block diagram</a:t>
            </a:r>
            <a:r>
              <a:rPr lang="en-US" dirty="0"/>
              <a:t>!</a:t>
            </a:r>
          </a:p>
          <a:p>
            <a:r>
              <a:rPr lang="en-US" dirty="0"/>
              <a:t>Determine the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input noise</a:t>
            </a:r>
            <a:r>
              <a:rPr lang="en-US" dirty="0"/>
              <a:t> amplitude-spectral-densities.</a:t>
            </a:r>
          </a:p>
          <a:p>
            <a:r>
              <a:rPr lang="en-US" dirty="0"/>
              <a:t>Calculate or measure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transfer function to the output</a:t>
            </a:r>
          </a:p>
          <a:p>
            <a:endParaRPr lang="en-US" dirty="0"/>
          </a:p>
          <a:p>
            <a:r>
              <a:rPr lang="en-US" dirty="0"/>
              <a:t>Compare grapes with windmills in a sensible way.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832459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8950-A078-2623-2798-143078E4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Laser frequency noise (tutorial 1)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7405C-3A30-C2F3-6B98-3A51873C7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Sketch experimental apparatus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Derive analytic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perturbative terms for (linear) noise couplings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Calculate transfer function(s)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Tomorrow we will find equations for Watts/radian for a GW event and Watts/Hz for laser frequency noise.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640311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5D709D-EC72-B94A-A4D5-C488E4CE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LIGO design noise budget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3FEA2-A539-FBC7-1C01-61A45E4BA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856" y="954918"/>
            <a:ext cx="2833852" cy="3233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“Excess gas” causes refractive index fluctuations in the beam tubes. This creates a phase shift which can be compared with the GW strain.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0B2B4-3FE1-A080-8833-D864C483A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79" y="816253"/>
            <a:ext cx="5549962" cy="42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2866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5D709D-EC72-B94A-A4D5-C488E4CE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LIGO ‘real’ noise budget (2020)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A8B16-6D4D-2ECF-91A0-3367F72B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72" y="616440"/>
            <a:ext cx="7149477" cy="4527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D37F9A-784C-898F-E6A3-531AFCF7D4E3}"/>
              </a:ext>
            </a:extLst>
          </p:cNvPr>
          <p:cNvSpPr txBox="1"/>
          <p:nvPr/>
        </p:nvSpPr>
        <p:spPr>
          <a:xfrm>
            <a:off x="7280638" y="4839945"/>
            <a:ext cx="176401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11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PRD 102, 062003 (2020)</a:t>
            </a:r>
            <a:endParaRPr lang="en-AU" sz="11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6674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5DB1D-BA57-6988-BC70-52B30CE2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9A496-C51F-9C7F-1B6A-95EC763CD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opto-mechanical systems in Gravitational-wave observatories are overwhelmingly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Linear (LTI) Systems</a:t>
            </a:r>
            <a:endParaRPr lang="en-US" dirty="0"/>
          </a:p>
          <a:p>
            <a:r>
              <a:rPr lang="en-US" dirty="0"/>
              <a:t>Instrument science for GWs is predominantly a study of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stationary noise sources and their couplings</a:t>
            </a:r>
            <a:r>
              <a:rPr lang="en-US" dirty="0"/>
              <a:t>. </a:t>
            </a:r>
          </a:p>
          <a:p>
            <a:r>
              <a:rPr lang="en-US" dirty="0"/>
              <a:t>The sinusoidal basis (Fourier/Laplace transform) is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natural basis</a:t>
            </a:r>
            <a:r>
              <a:rPr lang="en-US" dirty="0"/>
              <a:t> for </a:t>
            </a:r>
            <a:r>
              <a:rPr lang="en-US" dirty="0" err="1"/>
              <a:t>analysing</a:t>
            </a:r>
            <a:r>
              <a:rPr lang="en-US" dirty="0"/>
              <a:t> these systems.</a:t>
            </a:r>
          </a:p>
          <a:p>
            <a:r>
              <a:rPr lang="en-US" dirty="0"/>
              <a:t>The spectral density is a natural way to display stationary noises,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power-law slopes </a:t>
            </a:r>
            <a:r>
              <a:rPr lang="en-US" dirty="0"/>
              <a:t>can indicate their origin.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57205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130E4-4239-E924-2E8D-8BFA5093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9B546-4764-1108-CA8E-68556EB60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727" y="816253"/>
            <a:ext cx="7804547" cy="36058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Thinking in the frequency domain</a:t>
            </a:r>
          </a:p>
          <a:p>
            <a:pPr lvl="1"/>
            <a:r>
              <a:rPr lang="en-US" dirty="0"/>
              <a:t>Fourier Transform and its properties</a:t>
            </a:r>
          </a:p>
          <a:p>
            <a:pPr lvl="1"/>
            <a:r>
              <a:rPr lang="en-US" dirty="0"/>
              <a:t>Autocorrelation and spectral densities</a:t>
            </a:r>
          </a:p>
          <a:p>
            <a:pPr lvl="1"/>
            <a:r>
              <a:rPr lang="en-US" dirty="0"/>
              <a:t>‘Building’ a spectrum </a:t>
            </a:r>
            <a:r>
              <a:rPr lang="en-US" dirty="0" err="1"/>
              <a:t>analyser</a:t>
            </a:r>
            <a:endParaRPr lang="en-US" dirty="0"/>
          </a:p>
          <a:p>
            <a:pPr marL="2789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Deconstructing the sensitivity curve.</a:t>
            </a:r>
          </a:p>
          <a:p>
            <a:pPr lvl="1"/>
            <a:r>
              <a:rPr lang="en-US" dirty="0"/>
              <a:t>The physical interpretation of the curve</a:t>
            </a:r>
          </a:p>
          <a:p>
            <a:pPr lvl="1"/>
            <a:r>
              <a:rPr lang="en-US" dirty="0"/>
              <a:t>The dominant ‘fundamental’ noises</a:t>
            </a:r>
          </a:p>
          <a:p>
            <a:pPr lvl="1"/>
            <a:r>
              <a:rPr lang="en-US" dirty="0"/>
              <a:t>How to build a </a:t>
            </a:r>
            <a:r>
              <a:rPr lang="en-US"/>
              <a:t>noise budget</a:t>
            </a:r>
            <a:endParaRPr lang="en-US" dirty="0"/>
          </a:p>
          <a:p>
            <a:pPr lvl="1"/>
            <a:r>
              <a:rPr lang="en-US" dirty="0"/>
              <a:t>A brief look at a ‘real’ noise budget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6355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81A1-D9BE-A1CF-5A40-76FCD0C4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Slido</a:t>
            </a:r>
            <a:r>
              <a:rPr lang="en-US" dirty="0"/>
              <a:t> for questions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48457-D324-FE0E-692F-C30BFF60A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your questions or upvote those already posted and I’ll try to answer them.</a:t>
            </a:r>
          </a:p>
          <a:p>
            <a:r>
              <a:rPr lang="en-US" dirty="0"/>
              <a:t>Fully anonymous!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18369-2275-AEA0-E84F-6A89B8B28F5F}"/>
              </a:ext>
            </a:extLst>
          </p:cNvPr>
          <p:cNvSpPr txBox="1"/>
          <p:nvPr/>
        </p:nvSpPr>
        <p:spPr>
          <a:xfrm>
            <a:off x="981856" y="3642801"/>
            <a:ext cx="718028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1" indent="0" algn="l" defTabSz="3665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Slido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#921 8346</a:t>
            </a:r>
          </a:p>
          <a:p>
            <a:pPr marL="0" marR="0" lvl="1" indent="0" algn="l" defTabSz="3665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  <a:hlinkClick r:id="rId2"/>
              </a:rPr>
              <a:t>https://app.sli.do/event/feM5JT34qMLuDUDwBXHDDH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C867F7-7EFC-078D-CD47-F307E123F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1562" y="1623731"/>
            <a:ext cx="2120876" cy="21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950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D82CB-95CA-E5A3-ABEA-CEAC5874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sensitivity curve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61629-BEB7-B862-B866-A97BF99FB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1848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sensitivity curve in a nutshell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69727" y="816253"/>
            <a:ext cx="7804547" cy="359085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frequency response</a:t>
            </a:r>
            <a:r>
              <a:rPr lang="en-US" dirty="0"/>
              <a:t> of the detector </a:t>
            </a:r>
          </a:p>
          <a:p>
            <a:r>
              <a:rPr lang="en-US" dirty="0"/>
              <a:t>It tells us that a signal at that level will have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Signal to Noise ratio of 1 </a:t>
            </a:r>
            <a:r>
              <a:rPr lang="en-US" dirty="0"/>
              <a:t>for a one second measurement period</a:t>
            </a:r>
          </a:p>
          <a:p>
            <a:r>
              <a:rPr lang="en-US" dirty="0"/>
              <a:t>Since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down is better</a:t>
            </a:r>
            <a:r>
              <a:rPr lang="en-US" dirty="0"/>
              <a:t>, the plot effectively shows a noise-to-signal ratio</a:t>
            </a:r>
          </a:p>
          <a:p>
            <a:r>
              <a:rPr lang="en-US" dirty="0"/>
              <a:t>Very useful for characterizing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time-invariant gaussian noise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B55E9-F676-F4DF-061B-E0FFA999A2D8}"/>
              </a:ext>
            </a:extLst>
          </p:cNvPr>
          <p:cNvSpPr txBox="1"/>
          <p:nvPr/>
        </p:nvSpPr>
        <p:spPr>
          <a:xfrm>
            <a:off x="1543575" y="3699222"/>
            <a:ext cx="5603845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Not very useful for transients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Only really valid for linear measurements.</a:t>
            </a:r>
          </a:p>
        </p:txBody>
      </p:sp>
    </p:spTree>
    <p:extLst>
      <p:ext uri="{BB962C8B-B14F-4D97-AF65-F5344CB8AC3E}">
        <p14:creationId xmlns:p14="http://schemas.microsoft.com/office/powerpoint/2010/main" val="2191177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87BAD-48AE-3DFC-D7DA-D75DBFBC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LIGO design sensitivity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DB5D2-0EAA-C862-E549-DFBFEB50A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03" y="890655"/>
            <a:ext cx="6386207" cy="4165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4">
                <a:extLst>
                  <a:ext uri="{FF2B5EF4-FFF2-40B4-BE49-F238E27FC236}">
                    <a16:creationId xmlns:a16="http://schemas.microsoft.com/office/drawing/2014/main" id="{9FB557A6-3D32-4D09-ACE9-8C3CAD40CD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87481" y="1119810"/>
                <a:ext cx="2833852" cy="32336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bare sensitivity curve; used for inferring astrophysical science outcomes.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Strain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we will get to later.</a:t>
                </a:r>
              </a:p>
            </p:txBody>
          </p:sp>
        </mc:Choice>
        <mc:Fallback xmlns="">
          <p:sp>
            <p:nvSpPr>
              <p:cNvPr id="6" name="Text Placeholder 4">
                <a:extLst>
                  <a:ext uri="{FF2B5EF4-FFF2-40B4-BE49-F238E27FC236}">
                    <a16:creationId xmlns:a16="http://schemas.microsoft.com/office/drawing/2014/main" id="{9FB557A6-3D32-4D09-ACE9-8C3CAD40C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7481" y="1119810"/>
                <a:ext cx="2833852" cy="3233663"/>
              </a:xfrm>
              <a:blipFill>
                <a:blip r:embed="rId3"/>
                <a:stretch>
                  <a:fillRect l="-4301" t="-1509" r="-19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8879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5D709D-EC72-B94A-A4D5-C488E4CE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LIGO design noise budget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3FEA2-A539-FBC7-1C01-61A45E4BA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856" y="954918"/>
            <a:ext cx="2833852" cy="3233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‘fundamental</a:t>
            </a:r>
            <a:r>
              <a:rPr lang="en-AU" dirty="0"/>
              <a:t>’ noises that drive major instrument design parameters.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Mostly computed from theory; ‘Newtonian’ and ‘Seismic’ have complex couplings.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0B2B4-3FE1-A080-8833-D864C483A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79" y="816253"/>
            <a:ext cx="5549962" cy="42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226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5D709D-EC72-B94A-A4D5-C488E4CE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LIGO ‘real’ noise budget (2020)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06A54-1E45-56F7-D67F-1F39369D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726" y="1123551"/>
            <a:ext cx="7804547" cy="3233663"/>
          </a:xfrm>
        </p:spPr>
        <p:txBody>
          <a:bodyPr/>
          <a:lstStyle/>
          <a:p>
            <a:pPr marL="0" indent="0">
              <a:buNone/>
            </a:pPr>
            <a:r>
              <a:rPr lang="en-AU" sz="3600" dirty="0"/>
              <a:t>🤯</a:t>
            </a:r>
          </a:p>
          <a:p>
            <a:pPr marL="0" indent="0">
              <a:buNone/>
            </a:pPr>
            <a:r>
              <a:rPr lang="en-AU" sz="3600" dirty="0"/>
              <a:t>😱</a:t>
            </a:r>
          </a:p>
          <a:p>
            <a:pPr marL="0" indent="0">
              <a:buNone/>
            </a:pPr>
            <a:r>
              <a:rPr lang="en-AU" sz="3600" dirty="0"/>
              <a:t>😭</a:t>
            </a:r>
          </a:p>
          <a:p>
            <a:pPr marL="0" indent="0">
              <a:buNone/>
            </a:pPr>
            <a:endParaRPr lang="en-AU" sz="36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A8B16-6D4D-2ECF-91A0-3367F72B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72" y="616440"/>
            <a:ext cx="7149477" cy="4527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D37F9A-784C-898F-E6A3-531AFCF7D4E3}"/>
              </a:ext>
            </a:extLst>
          </p:cNvPr>
          <p:cNvSpPr txBox="1"/>
          <p:nvPr/>
        </p:nvSpPr>
        <p:spPr>
          <a:xfrm>
            <a:off x="7280638" y="4839945"/>
            <a:ext cx="176401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11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PRD 102, 062003 (2020)</a:t>
            </a:r>
            <a:endParaRPr lang="en-AU" sz="11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61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C10AD-5C0F-64EE-710F-F34D3922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Moving to the frequency domain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FF960-C646-8FAF-D492-7C973A757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010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indent="0" algn="l" defTabSz="584200">
          <a:defRPr sz="2000" b="0" dirty="0" smtClean="0">
            <a:latin typeface="Open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indent="0" algn="l" defTabSz="584200">
          <a:defRPr sz="2000" b="0" dirty="0" smtClean="0">
            <a:latin typeface="Open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Office PowerPoint</Application>
  <PresentationFormat>On-screen Show (16:9)</PresentationFormat>
  <Paragraphs>113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18</vt:lpstr>
      <vt:lpstr>Arial</vt:lpstr>
      <vt:lpstr>Calibri</vt:lpstr>
      <vt:lpstr>Calibri Light</vt:lpstr>
      <vt:lpstr>Cambria Math</vt:lpstr>
      <vt:lpstr>Helvetica Neue</vt:lpstr>
      <vt:lpstr>Helvetica Neue Light</vt:lpstr>
      <vt:lpstr>Helvetica Neue Medium</vt:lpstr>
      <vt:lpstr>Helvetica Neue Thin</vt:lpstr>
      <vt:lpstr>Open Sans</vt:lpstr>
      <vt:lpstr>White</vt:lpstr>
      <vt:lpstr>1_White</vt:lpstr>
      <vt:lpstr>2_Office Theme</vt:lpstr>
      <vt:lpstr>3_Office Theme</vt:lpstr>
      <vt:lpstr>4_Office Theme</vt:lpstr>
      <vt:lpstr>Instrumentation for  gravitational-wave detection</vt:lpstr>
      <vt:lpstr>Slido for questions</vt:lpstr>
      <vt:lpstr>Session 2</vt:lpstr>
      <vt:lpstr>The sensitivity curve</vt:lpstr>
      <vt:lpstr>The sensitivity curve in a nutshell</vt:lpstr>
      <vt:lpstr>Advanced LIGO design sensitivity</vt:lpstr>
      <vt:lpstr>Advanced LIGO design noise budget</vt:lpstr>
      <vt:lpstr>Advanced LIGO ‘real’ noise budget (2020)</vt:lpstr>
      <vt:lpstr>Moving to the frequency domain</vt:lpstr>
      <vt:lpstr>Frequency domain</vt:lpstr>
      <vt:lpstr>Convolution</vt:lpstr>
      <vt:lpstr>Auto/Cross-Correlation + Convolution</vt:lpstr>
      <vt:lpstr>Power of the Spectrum</vt:lpstr>
      <vt:lpstr>Power of the Spectrum</vt:lpstr>
      <vt:lpstr>Bonus: the cross-spectral density</vt:lpstr>
      <vt:lpstr>Searching for a signal: cross-correlation</vt:lpstr>
      <vt:lpstr>Cross correlation: Template matching</vt:lpstr>
      <vt:lpstr>Cross correlation: Template matching</vt:lpstr>
      <vt:lpstr>Cross correlation: Template matching</vt:lpstr>
      <vt:lpstr>Transfer functions</vt:lpstr>
      <vt:lpstr>Frequency domain (#2)</vt:lpstr>
      <vt:lpstr>PowerPoint Presentation</vt:lpstr>
      <vt:lpstr>The response of “LTI” systems</vt:lpstr>
      <vt:lpstr>Building a noise budget</vt:lpstr>
      <vt:lpstr>Building a noise budget</vt:lpstr>
      <vt:lpstr>Example: Laser frequency noise (tutorial 1)</vt:lpstr>
      <vt:lpstr>Advanced LIGO design noise budget</vt:lpstr>
      <vt:lpstr>Advanced LIGO ‘real’ noise budget (2020)</vt:lpstr>
      <vt:lpstr>Conclusions</vt:lpstr>
      <vt:lpstr>Slido for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Example</dc:title>
  <dc:creator>Conor</dc:creator>
  <cp:lastModifiedBy>Conor Mow-Lowry</cp:lastModifiedBy>
  <cp:revision>70</cp:revision>
  <dcterms:modified xsi:type="dcterms:W3CDTF">2023-08-15T07:53:09Z</dcterms:modified>
</cp:coreProperties>
</file>