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2"/>
    <p:sldMasterId id="2147483686" r:id="rId3"/>
    <p:sldMasterId id="2147483736" r:id="rId4"/>
  </p:sldMasterIdLst>
  <p:notesMasterIdLst>
    <p:notesMasterId r:id="rId17"/>
  </p:notesMasterIdLst>
  <p:sldIdLst>
    <p:sldId id="262" r:id="rId5"/>
    <p:sldId id="1177" r:id="rId6"/>
    <p:sldId id="1195" r:id="rId7"/>
    <p:sldId id="1198" r:id="rId8"/>
    <p:sldId id="1169" r:id="rId9"/>
    <p:sldId id="1163" r:id="rId10"/>
    <p:sldId id="271" r:id="rId11"/>
    <p:sldId id="1196" r:id="rId12"/>
    <p:sldId id="1197" r:id="rId13"/>
    <p:sldId id="1185" r:id="rId14"/>
    <p:sldId id="1193" r:id="rId15"/>
    <p:sldId id="1192" r:id="rId16"/>
  </p:sldIdLst>
  <p:sldSz cx="9144000" cy="5143500" type="screen16x9"/>
  <p:notesSz cx="6858000" cy="9144000"/>
  <p:defaultTextStyle>
    <a:defPPr marL="0" marR="0" indent="0" algn="l" defTabSz="57374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43434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286870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430305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573740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717175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860609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004046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147480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108" y="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0171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1pPr>
    <a:lvl2pPr indent="143434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2pPr>
    <a:lvl3pPr indent="286870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3pPr>
    <a:lvl4pPr indent="430305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4pPr>
    <a:lvl5pPr indent="573740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5pPr>
    <a:lvl6pPr indent="717175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6pPr>
    <a:lvl7pPr indent="860609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7pPr>
    <a:lvl8pPr indent="1004046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8pPr>
    <a:lvl9pPr indent="1147480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9D5F425-26AD-484E-997D-DB74041619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91"/>
            <a:ext cx="9144000" cy="52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3F0D8B-2C85-495F-95DB-2FC430A5C283}"/>
              </a:ext>
            </a:extLst>
          </p:cNvPr>
          <p:cNvSpPr/>
          <p:nvPr userDrawn="1"/>
        </p:nvSpPr>
        <p:spPr>
          <a:xfrm>
            <a:off x="1474076" y="3442428"/>
            <a:ext cx="5856889" cy="918281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67875" y="924947"/>
            <a:ext cx="7358063" cy="639977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4250" y="1860550"/>
            <a:ext cx="4405313" cy="40798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>
                <a:latin typeface="Open Sans"/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Authors/sub-title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16" y="3442428"/>
            <a:ext cx="1983145" cy="899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72" y="3470732"/>
            <a:ext cx="2738847" cy="8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8064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BF27-C3EE-B640-8D5F-9A65E24B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64" y="103934"/>
            <a:ext cx="6970596" cy="6075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EEFEF0E-8325-3C4D-87CF-1EC21BE8DC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52513" y="897966"/>
            <a:ext cx="6819900" cy="37290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F7869D-E67D-0540-BF3B-EFD5FEB6D6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9425" y="4762500"/>
            <a:ext cx="2172891" cy="277416"/>
          </a:xfrm>
        </p:spPr>
        <p:txBody>
          <a:bodyPr>
            <a:noAutofit/>
          </a:bodyPr>
          <a:lstStyle>
            <a:lvl1pPr marL="0" indent="0" algn="r">
              <a:buNone/>
              <a:defRPr sz="2100"/>
            </a:lvl1pPr>
            <a:lvl2pPr algn="r">
              <a:defRPr sz="1350"/>
            </a:lvl2pPr>
            <a:lvl3pPr algn="r">
              <a:defRPr sz="1200"/>
            </a:lvl3pPr>
            <a:lvl4pPr algn="r">
              <a:defRPr sz="1050"/>
            </a:lvl4pPr>
            <a:lvl5pPr algn="r">
              <a:defRPr sz="1050"/>
            </a:lvl5pPr>
          </a:lstStyle>
          <a:p>
            <a:pPr lvl="0"/>
            <a:r>
              <a:rPr lang="en-US" dirty="0"/>
              <a:t>CREDIT: 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720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ide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1332963" y="103934"/>
            <a:ext cx="6970597" cy="6075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" name="Media Placeholder 4"/>
          <p:cNvSpPr>
            <a:spLocks noGrp="1"/>
          </p:cNvSpPr>
          <p:nvPr>
            <p:ph type="media" idx="13"/>
          </p:nvPr>
        </p:nvSpPr>
        <p:spPr>
          <a:xfrm>
            <a:off x="1052513" y="897966"/>
            <a:ext cx="6819900" cy="37290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29425" y="4762500"/>
            <a:ext cx="2172892" cy="277417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baseline="30000">
                <a:solidFill>
                  <a:srgbClr val="FFFFFF"/>
                </a:solidFill>
              </a:defRPr>
            </a:lvl1pPr>
            <a:lvl2pPr marL="0" indent="342900" algn="r">
              <a:buSzTx/>
              <a:buFontTx/>
              <a:buNone/>
              <a:defRPr baseline="30000">
                <a:solidFill>
                  <a:srgbClr val="FFFFFF"/>
                </a:solidFill>
              </a:defRPr>
            </a:lvl2pPr>
            <a:lvl3pPr marL="0" indent="685800" algn="r">
              <a:buSzTx/>
              <a:buFontTx/>
              <a:buNone/>
              <a:defRPr baseline="30000">
                <a:solidFill>
                  <a:srgbClr val="FFFFFF"/>
                </a:solidFill>
              </a:defRPr>
            </a:lvl3pPr>
            <a:lvl4pPr marL="0" indent="1028700" algn="r">
              <a:buSzTx/>
              <a:buFontTx/>
              <a:buNone/>
              <a:defRPr baseline="30000">
                <a:solidFill>
                  <a:srgbClr val="FFFFFF"/>
                </a:solidFill>
              </a:defRPr>
            </a:lvl4pPr>
            <a:lvl5pPr marL="0" indent="1371600" algn="r">
              <a:buSzTx/>
              <a:buFontTx/>
              <a:buNone/>
              <a:defRPr baseline="30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2" name="Picture 11" descr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-129372"/>
            <a:ext cx="1179222" cy="1074122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</p:spPr>
        <p:txBody>
          <a:bodyPr/>
          <a:lstStyle>
            <a:lvl1pPr>
              <a:defRPr sz="900"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76852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009BDCE-8752-6249-AE09-6E5009A4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71" y="103934"/>
            <a:ext cx="7140389" cy="60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Advanced LIGO and our Detections so Far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42C9F3-849D-CA4D-A6AA-274468C5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39" y="1052848"/>
            <a:ext cx="8644943" cy="389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Camilla Compton - Operations Specialist</a:t>
            </a:r>
          </a:p>
          <a:p>
            <a:pPr lvl="0"/>
            <a:r>
              <a:rPr lang="en-US" dirty="0"/>
              <a:t>LIGO Hanford Observatory </a:t>
            </a:r>
          </a:p>
          <a:p>
            <a:pPr lvl="0"/>
            <a:r>
              <a:rPr lang="en-US" dirty="0"/>
              <a:t> 17th April 2020</a:t>
            </a:r>
          </a:p>
        </p:txBody>
      </p:sp>
    </p:spTree>
    <p:extLst>
      <p:ext uri="{BB962C8B-B14F-4D97-AF65-F5344CB8AC3E}">
        <p14:creationId xmlns:p14="http://schemas.microsoft.com/office/powerpoint/2010/main" val="25413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BF27-C3EE-B640-8D5F-9A65E24B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64" y="103934"/>
            <a:ext cx="6970596" cy="6075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3A28B-A030-CC48-971D-3A6FC4859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969" y="1139429"/>
            <a:ext cx="7968854" cy="3545681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198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BF27-C3EE-B640-8D5F-9A65E24B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64" y="103934"/>
            <a:ext cx="6970596" cy="6075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EEFEF0E-8325-3C4D-87CF-1EC21BE8DC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52513" y="897966"/>
            <a:ext cx="6819900" cy="37290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F7869D-E67D-0540-BF3B-EFD5FEB6D6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9425" y="4762500"/>
            <a:ext cx="2172891" cy="277416"/>
          </a:xfrm>
        </p:spPr>
        <p:txBody>
          <a:bodyPr>
            <a:noAutofit/>
          </a:bodyPr>
          <a:lstStyle>
            <a:lvl1pPr marL="0" indent="0" algn="r">
              <a:buNone/>
              <a:defRPr sz="2100"/>
            </a:lvl1pPr>
            <a:lvl2pPr algn="r">
              <a:defRPr sz="1350"/>
            </a:lvl2pPr>
            <a:lvl3pPr algn="r">
              <a:defRPr sz="1200"/>
            </a:lvl3pPr>
            <a:lvl4pPr algn="r">
              <a:defRPr sz="1050"/>
            </a:lvl4pPr>
            <a:lvl5pPr algn="r">
              <a:defRPr sz="1050"/>
            </a:lvl5pPr>
          </a:lstStyle>
          <a:p>
            <a:pPr lvl="0"/>
            <a:r>
              <a:rPr lang="en-US" dirty="0"/>
              <a:t>CREDIT: 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149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2" descr="Picture 12"/>
          <p:cNvPicPr>
            <a:picLocks noChangeAspect="1"/>
          </p:cNvPicPr>
          <p:nvPr/>
        </p:nvPicPr>
        <p:blipFill>
          <a:blip r:embed="rId2"/>
          <a:srcRect t="10507" b="10507"/>
          <a:stretch>
            <a:fillRect/>
          </a:stretch>
        </p:blipFill>
        <p:spPr>
          <a:xfrm>
            <a:off x="1" y="-3345"/>
            <a:ext cx="975575" cy="70241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1332963" y="103934"/>
            <a:ext cx="6970597" cy="6075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511969" y="1139428"/>
            <a:ext cx="7968854" cy="3545682"/>
          </a:xfrm>
          <a:prstGeom prst="rect">
            <a:avLst/>
          </a:prstGeom>
        </p:spPr>
        <p:txBody>
          <a:bodyPr/>
          <a:lstStyle>
            <a:lvl1pPr marL="428625" indent="-428625">
              <a:defRPr sz="3300" baseline="300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3300" baseline="300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3300" baseline="300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3300" baseline="300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3300" baseline="30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</p:spPr>
        <p:txBody>
          <a:bodyPr/>
          <a:lstStyle>
            <a:lvl1pPr>
              <a:defRPr sz="900"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1652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009BDCE-8752-6249-AE09-6E5009A4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71" y="103934"/>
            <a:ext cx="7140389" cy="60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Advanced LIGO and our Detections so Far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42C9F3-849D-CA4D-A6AA-274468C5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39" y="1052848"/>
            <a:ext cx="8644943" cy="389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Camilla Compton - Operations Specialist</a:t>
            </a:r>
          </a:p>
          <a:p>
            <a:pPr lvl="0"/>
            <a:r>
              <a:rPr lang="en-US" dirty="0"/>
              <a:t>LIGO Hanford Observatory </a:t>
            </a:r>
          </a:p>
          <a:p>
            <a:pPr lvl="0"/>
            <a:r>
              <a:rPr lang="en-US" dirty="0"/>
              <a:t> 17th April 2020</a:t>
            </a:r>
          </a:p>
        </p:txBody>
      </p:sp>
    </p:spTree>
    <p:extLst>
      <p:ext uri="{BB962C8B-B14F-4D97-AF65-F5344CB8AC3E}">
        <p14:creationId xmlns:p14="http://schemas.microsoft.com/office/powerpoint/2010/main" val="887177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BF27-C3EE-B640-8D5F-9A65E24B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64" y="103934"/>
            <a:ext cx="6970596" cy="6075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3A28B-A030-CC48-971D-3A6FC4859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969" y="1139429"/>
            <a:ext cx="7968854" cy="3545681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866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BF27-C3EE-B640-8D5F-9A65E24B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64" y="103934"/>
            <a:ext cx="6970596" cy="6075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EEFEF0E-8325-3C4D-87CF-1EC21BE8DC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52513" y="897966"/>
            <a:ext cx="6819900" cy="37290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F7869D-E67D-0540-BF3B-EFD5FEB6D6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9425" y="4762500"/>
            <a:ext cx="2172891" cy="277416"/>
          </a:xfrm>
        </p:spPr>
        <p:txBody>
          <a:bodyPr>
            <a:noAutofit/>
          </a:bodyPr>
          <a:lstStyle>
            <a:lvl1pPr marL="0" indent="0" algn="r">
              <a:buNone/>
              <a:defRPr sz="2100"/>
            </a:lvl1pPr>
            <a:lvl2pPr algn="r">
              <a:defRPr sz="1350"/>
            </a:lvl2pPr>
            <a:lvl3pPr algn="r">
              <a:defRPr sz="1200"/>
            </a:lvl3pPr>
            <a:lvl4pPr algn="r">
              <a:defRPr sz="1050"/>
            </a:lvl4pPr>
            <a:lvl5pPr algn="r">
              <a:defRPr sz="1050"/>
            </a:lvl5pPr>
          </a:lstStyle>
          <a:p>
            <a:pPr lvl="0"/>
            <a:r>
              <a:rPr lang="en-US" dirty="0"/>
              <a:t>CREDIT: 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8276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2" descr="Picture 12"/>
          <p:cNvPicPr>
            <a:picLocks noChangeAspect="1"/>
          </p:cNvPicPr>
          <p:nvPr/>
        </p:nvPicPr>
        <p:blipFill>
          <a:blip r:embed="rId2"/>
          <a:srcRect t="10507" b="10507"/>
          <a:stretch>
            <a:fillRect/>
          </a:stretch>
        </p:blipFill>
        <p:spPr>
          <a:xfrm>
            <a:off x="1" y="-3345"/>
            <a:ext cx="975575" cy="70241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1332963" y="103934"/>
            <a:ext cx="6970597" cy="6075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511969" y="1139428"/>
            <a:ext cx="7968854" cy="3545682"/>
          </a:xfrm>
          <a:prstGeom prst="rect">
            <a:avLst/>
          </a:prstGeom>
        </p:spPr>
        <p:txBody>
          <a:bodyPr/>
          <a:lstStyle>
            <a:lvl1pPr marL="428625" indent="-428625">
              <a:defRPr sz="3300" baseline="300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3300" baseline="300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3300" baseline="300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3300" baseline="300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3300" baseline="30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</p:spPr>
        <p:txBody>
          <a:bodyPr/>
          <a:lstStyle>
            <a:lvl1pPr>
              <a:defRPr sz="900"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3797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67873" y="924945"/>
            <a:ext cx="7358063" cy="639977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4248" y="1860550"/>
            <a:ext cx="4405313" cy="40798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>
                <a:latin typeface="Open Sans"/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Authors/sub-title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14" y="3442426"/>
            <a:ext cx="1983145" cy="899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71" y="3423432"/>
            <a:ext cx="2738847" cy="81404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69727" y="64871"/>
            <a:ext cx="7804548" cy="654100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16253"/>
            <a:ext cx="7804547" cy="3233663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spcAft>
                <a:spcPts val="1200"/>
              </a:spcAft>
              <a:buSzPct val="120000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557802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836704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marL="1115606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394507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5152"/>
            <a:ext cx="1458506" cy="661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24" y="4511025"/>
            <a:ext cx="2138176" cy="63550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&amp; Bullets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69727" y="64871"/>
            <a:ext cx="7804548" cy="654100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110051" y="816253"/>
            <a:ext cx="4461949" cy="396858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spcAft>
                <a:spcPts val="1200"/>
              </a:spcAft>
              <a:buSzPct val="120000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557802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836704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marL="1115606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394507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2878432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ullets 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718A417-C800-5F39-9392-A1FCC8F6A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89B741-AF8A-CC1B-482B-1D64D0F399D2}"/>
              </a:ext>
            </a:extLst>
          </p:cNvPr>
          <p:cNvSpPr/>
          <p:nvPr userDrawn="1"/>
        </p:nvSpPr>
        <p:spPr>
          <a:xfrm>
            <a:off x="6967538" y="4478807"/>
            <a:ext cx="2176462" cy="66469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69727" y="64871"/>
            <a:ext cx="7804548" cy="65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16253"/>
            <a:ext cx="7804547" cy="3233663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spcAft>
                <a:spcPts val="1200"/>
              </a:spcAft>
              <a:buSzPct val="120000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557802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836704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marL="1115606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394507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0594"/>
            <a:ext cx="1458506" cy="661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24" y="4505310"/>
            <a:ext cx="2138176" cy="6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657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66108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Whit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39495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009BDCE-8752-6249-AE09-6E5009A4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71" y="103934"/>
            <a:ext cx="7140389" cy="60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Advanced LIGO and our Detections so Far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42C9F3-849D-CA4D-A6AA-274468C5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39" y="1052848"/>
            <a:ext cx="8644943" cy="389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Camilla Compton - Operations Specialist</a:t>
            </a:r>
          </a:p>
          <a:p>
            <a:pPr lvl="0"/>
            <a:r>
              <a:rPr lang="en-US" dirty="0"/>
              <a:t>LIGO Hanford Observatory </a:t>
            </a:r>
          </a:p>
          <a:p>
            <a:pPr lvl="0"/>
            <a:r>
              <a:rPr lang="en-US" dirty="0"/>
              <a:t> 17th April 2020</a:t>
            </a:r>
          </a:p>
        </p:txBody>
      </p:sp>
    </p:spTree>
    <p:extLst>
      <p:ext uri="{BB962C8B-B14F-4D97-AF65-F5344CB8AC3E}">
        <p14:creationId xmlns:p14="http://schemas.microsoft.com/office/powerpoint/2010/main" val="300953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BF27-C3EE-B640-8D5F-9A65E24B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64" y="103934"/>
            <a:ext cx="6970596" cy="6075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3A28B-A030-CC48-971D-3A6FC4859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969" y="1139429"/>
            <a:ext cx="7968854" cy="3545681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516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33945"/>
            <a:ext cx="7804547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75" tIns="31875" rIns="31875" bIns="31875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366242"/>
            <a:ext cx="7804547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75" tIns="31875" rIns="31875" bIns="31875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3" r:id="rId3"/>
    <p:sldLayoutId id="2147483660" r:id="rId4"/>
    <p:sldLayoutId id="2147483658" r:id="rId5"/>
    <p:sldLayoutId id="2147483656" r:id="rId6"/>
    <p:sldLayoutId id="2147483659" r:id="rId7"/>
  </p:sldLayoutIdLst>
  <p:transition spd="med"/>
  <p:txStyles>
    <p:titleStyle>
      <a:lvl1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78902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57802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836704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115606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394507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673408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952310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231211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510112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43434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8687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30305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57374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17175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860609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04046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14748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17684-24C5-2143-866F-D5CDBE60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71" y="103934"/>
            <a:ext cx="7140389" cy="60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Advanced LIGO and our Detections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38C13-72D5-D045-BA91-0D6160BB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139" y="1052848"/>
            <a:ext cx="8644943" cy="389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Camilla Compton - Operations Specialist</a:t>
            </a:r>
          </a:p>
          <a:p>
            <a:pPr lvl="0"/>
            <a:r>
              <a:rPr lang="en-US" dirty="0"/>
              <a:t>LIGO Hanford Observatory </a:t>
            </a:r>
          </a:p>
          <a:p>
            <a:pPr lvl="0"/>
            <a:r>
              <a:rPr lang="en-US" dirty="0"/>
              <a:t> 17th April 2020</a:t>
            </a:r>
          </a:p>
        </p:txBody>
      </p:sp>
      <p:pic>
        <p:nvPicPr>
          <p:cNvPr id="5" name="Picture 11" descr="Picture 11">
            <a:extLst>
              <a:ext uri="{FF2B5EF4-FFF2-40B4-BE49-F238E27FC236}">
                <a16:creationId xmlns:a16="http://schemas.microsoft.com/office/drawing/2014/main" id="{B4B8831E-FCD5-1B41-B88C-E91A19CA31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31" y="-129372"/>
            <a:ext cx="1223123" cy="11141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608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28625" indent="-4286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 baseline="300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17684-24C5-2143-866F-D5CDBE60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71" y="103934"/>
            <a:ext cx="7140389" cy="60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Advanced LIGO and our Detections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38C13-72D5-D045-BA91-0D6160BB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139" y="1052848"/>
            <a:ext cx="8644943" cy="389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Camilla Compton - Operations Specialist</a:t>
            </a:r>
          </a:p>
          <a:p>
            <a:pPr lvl="0"/>
            <a:r>
              <a:rPr lang="en-US" dirty="0"/>
              <a:t>LIGO Hanford Observatory </a:t>
            </a:r>
          </a:p>
          <a:p>
            <a:pPr lvl="0"/>
            <a:r>
              <a:rPr lang="en-US" dirty="0"/>
              <a:t> 17th April 2020</a:t>
            </a:r>
          </a:p>
        </p:txBody>
      </p:sp>
      <p:pic>
        <p:nvPicPr>
          <p:cNvPr id="5" name="Picture 11" descr="Picture 11">
            <a:extLst>
              <a:ext uri="{FF2B5EF4-FFF2-40B4-BE49-F238E27FC236}">
                <a16:creationId xmlns:a16="http://schemas.microsoft.com/office/drawing/2014/main" id="{B4B8831E-FCD5-1B41-B88C-E91A19CA31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31" y="-129372"/>
            <a:ext cx="1223123" cy="11141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887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28625" indent="-4286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 baseline="300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17684-24C5-2143-866F-D5CDBE60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71" y="103934"/>
            <a:ext cx="7140389" cy="60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Advanced LIGO and our Detections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38C13-72D5-D045-BA91-0D6160BB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139" y="1052848"/>
            <a:ext cx="8644943" cy="389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Camilla Compton - Operations Specialist</a:t>
            </a:r>
          </a:p>
          <a:p>
            <a:pPr lvl="0"/>
            <a:r>
              <a:rPr lang="en-US" dirty="0"/>
              <a:t>LIGO Hanford Observatory </a:t>
            </a:r>
          </a:p>
          <a:p>
            <a:pPr lvl="0"/>
            <a:r>
              <a:rPr lang="en-US" dirty="0"/>
              <a:t> 17th April 2020</a:t>
            </a:r>
          </a:p>
        </p:txBody>
      </p:sp>
      <p:pic>
        <p:nvPicPr>
          <p:cNvPr id="5" name="Picture 11" descr="Picture 11">
            <a:extLst>
              <a:ext uri="{FF2B5EF4-FFF2-40B4-BE49-F238E27FC236}">
                <a16:creationId xmlns:a16="http://schemas.microsoft.com/office/drawing/2014/main" id="{B4B8831E-FCD5-1B41-B88C-E91A19CA31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31" y="-129372"/>
            <a:ext cx="1223123" cy="11141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07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28625" indent="-4286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 baseline="300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d/pdf/10.1103/PhysRevD.102.06200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pp.sli.do/event/feM5JT34qMLuDUDwBXHDDH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pp.sli.do/event/feM5JT34qMLuDUDwBXHDDH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Instrumentation for </a:t>
            </a:r>
            <a:br>
              <a:rPr lang="en-GB" dirty="0"/>
            </a:br>
            <a:r>
              <a:rPr lang="en-GB" dirty="0"/>
              <a:t>gravitational-wave detection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44249" y="2571750"/>
            <a:ext cx="4405313" cy="407988"/>
          </a:xfrm>
        </p:spPr>
        <p:txBody>
          <a:bodyPr/>
          <a:lstStyle/>
          <a:p>
            <a:r>
              <a:rPr lang="en-GB" dirty="0"/>
              <a:t>BND School Wuppertal 2023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24142F6-78EA-3211-64EB-167D5FD15BB1}"/>
              </a:ext>
            </a:extLst>
          </p:cNvPr>
          <p:cNvSpPr txBox="1">
            <a:spLocks/>
          </p:cNvSpPr>
          <p:nvPr/>
        </p:nvSpPr>
        <p:spPr>
          <a:xfrm>
            <a:off x="2344248" y="1864343"/>
            <a:ext cx="4405313" cy="4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75" tIns="31875" rIns="31875" bIns="31875" anchor="ctr">
            <a:normAutofit/>
          </a:bodyPr>
          <a:lstStyle>
            <a:lvl1pPr marL="0" marR="0" indent="0" algn="ctr" defTabSz="366556" rtl="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45000"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Helvetica Neue"/>
                <a:cs typeface="Helvetica Neue"/>
                <a:sym typeface="Helvetica Neue"/>
              </a:defRPr>
            </a:lvl1pPr>
            <a:lvl2pPr marL="557802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36704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15606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394507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673408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952310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31211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10112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GB" dirty="0"/>
              <a:t>Conor Mow-Lowry</a:t>
            </a:r>
          </a:p>
        </p:txBody>
      </p:sp>
    </p:spTree>
    <p:extLst>
      <p:ext uri="{BB962C8B-B14F-4D97-AF65-F5344CB8AC3E}">
        <p14:creationId xmlns:p14="http://schemas.microsoft.com/office/powerpoint/2010/main" val="283664242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5D709D-EC72-B94A-A4D5-C488E4CE54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9925" y="65088"/>
            <a:ext cx="7804150" cy="654050"/>
          </a:xfrm>
        </p:spPr>
        <p:txBody>
          <a:bodyPr>
            <a:normAutofit/>
          </a:bodyPr>
          <a:lstStyle/>
          <a:p>
            <a:r>
              <a:rPr lang="en-US" dirty="0"/>
              <a:t>Advanced LIGO ‘real’ noise budget (2020)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A8B16-6D4D-2ECF-91A0-3367F72BA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16" y="616440"/>
            <a:ext cx="7149477" cy="4527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D37F9A-784C-898F-E6A3-531AFCF7D4E3}"/>
              </a:ext>
            </a:extLst>
          </p:cNvPr>
          <p:cNvSpPr txBox="1"/>
          <p:nvPr/>
        </p:nvSpPr>
        <p:spPr>
          <a:xfrm>
            <a:off x="7280638" y="4839945"/>
            <a:ext cx="176401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11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PRD 102, 062003 (2020)</a:t>
            </a:r>
            <a:endParaRPr lang="en-AU" sz="11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1EAC81F-55A2-54A6-E7AE-2EFDCE435152}"/>
              </a:ext>
            </a:extLst>
          </p:cNvPr>
          <p:cNvSpPr/>
          <p:nvPr/>
        </p:nvSpPr>
        <p:spPr>
          <a:xfrm rot="21392746">
            <a:off x="3079521" y="4122295"/>
            <a:ext cx="5486400" cy="599607"/>
          </a:xfrm>
          <a:prstGeom prst="ellipse">
            <a:avLst/>
          </a:prstGeom>
          <a:noFill/>
          <a:ln w="57150" cap="flat">
            <a:solidFill>
              <a:srgbClr val="F17BB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2ACEE5-E6A8-F3D7-0368-C05A6BA5BC05}"/>
              </a:ext>
            </a:extLst>
          </p:cNvPr>
          <p:cNvSpPr/>
          <p:nvPr/>
        </p:nvSpPr>
        <p:spPr>
          <a:xfrm>
            <a:off x="5868651" y="1229341"/>
            <a:ext cx="1888760" cy="251012"/>
          </a:xfrm>
          <a:prstGeom prst="ellipse">
            <a:avLst/>
          </a:prstGeom>
          <a:noFill/>
          <a:ln w="57150" cap="flat">
            <a:solidFill>
              <a:srgbClr val="F17BB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78566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5DB1D-BA57-6988-BC70-52B30CE2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9A496-C51F-9C7F-1B6A-95EC763CD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These simple, algebraic computations form the basis of interferometer simulation tools. </a:t>
            </a:r>
          </a:p>
          <a:p>
            <a:r>
              <a:rPr lang="en-US" dirty="0"/>
              <a:t>They determine the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optical response </a:t>
            </a:r>
            <a:r>
              <a:rPr lang="en-US" dirty="0"/>
              <a:t>of the detector and they are used extensively in the design phase</a:t>
            </a:r>
          </a:p>
          <a:p>
            <a:r>
              <a:rPr lang="en-US" dirty="0"/>
              <a:t>They must be augmented with an understanding of the actual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beam shape, size, and alignment</a:t>
            </a:r>
            <a:r>
              <a:rPr lang="en-US" dirty="0"/>
              <a:t>. </a:t>
            </a:r>
          </a:p>
          <a:p>
            <a:r>
              <a:rPr lang="en-US" dirty="0"/>
              <a:t>The derivation you have made is sufficient for understanding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frequency fluctuations (Hz) to measured power (W)</a:t>
            </a:r>
            <a:r>
              <a:rPr lang="en-US" dirty="0"/>
              <a:t>, but not for Gravitational Wave (strain) to power.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57205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81A1-D9BE-A1CF-5A40-76FCD0C4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Slido</a:t>
            </a:r>
            <a:r>
              <a:rPr lang="en-US" dirty="0"/>
              <a:t> for questions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48457-D324-FE0E-692F-C30BFF60A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your questions or upvote those already posted and I’ll try to answer them.</a:t>
            </a:r>
          </a:p>
          <a:p>
            <a:r>
              <a:rPr lang="en-US" dirty="0"/>
              <a:t>Fully anonymous!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18369-2275-AEA0-E84F-6A89B8B28F5F}"/>
              </a:ext>
            </a:extLst>
          </p:cNvPr>
          <p:cNvSpPr txBox="1"/>
          <p:nvPr/>
        </p:nvSpPr>
        <p:spPr>
          <a:xfrm>
            <a:off x="981856" y="3642801"/>
            <a:ext cx="7180288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1" indent="0" algn="l" defTabSz="3665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Slido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#921 8346</a:t>
            </a:r>
          </a:p>
          <a:p>
            <a:pPr marL="0" marR="0" lvl="1" indent="0" algn="l" defTabSz="3665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  <a:hlinkClick r:id="rId2"/>
              </a:rPr>
              <a:t>https://app.sli.do/event/feM5JT34qMLuDUDwBXHDDH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C867F7-7EFC-078D-CD47-F307E123F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1562" y="1623731"/>
            <a:ext cx="2120876" cy="21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950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81A1-D9BE-A1CF-5A40-76FCD0C4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Slido</a:t>
            </a:r>
            <a:r>
              <a:rPr lang="en-US" dirty="0"/>
              <a:t> for questions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48457-D324-FE0E-692F-C30BFF60A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your questions or upvote those already posted and I’ll try to answer them.</a:t>
            </a:r>
          </a:p>
          <a:p>
            <a:r>
              <a:rPr lang="en-US" dirty="0"/>
              <a:t>Fully anonymous!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18369-2275-AEA0-E84F-6A89B8B28F5F}"/>
              </a:ext>
            </a:extLst>
          </p:cNvPr>
          <p:cNvSpPr txBox="1"/>
          <p:nvPr/>
        </p:nvSpPr>
        <p:spPr>
          <a:xfrm>
            <a:off x="981856" y="3642801"/>
            <a:ext cx="7180288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1" indent="0" algn="l" defTabSz="3665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Slido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#921 8346</a:t>
            </a:r>
          </a:p>
          <a:p>
            <a:pPr marL="0" marR="0" lvl="1" indent="0" algn="l" defTabSz="3665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  <a:hlinkClick r:id="rId2"/>
              </a:rPr>
              <a:t>https://app.sli.do/event/feM5JT34qMLuDUDwBXHDDH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C867F7-7EFC-078D-CD47-F307E123F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1562" y="1623731"/>
            <a:ext cx="2120876" cy="21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003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130E4-4239-E924-2E8D-8BFA5093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3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9B546-4764-1108-CA8E-68556EB60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Laser interferometry: Phase to power</a:t>
            </a:r>
          </a:p>
          <a:p>
            <a:pPr lvl="1"/>
            <a:r>
              <a:rPr lang="en-US" dirty="0"/>
              <a:t>Maxwell’s equations to the wave equation</a:t>
            </a:r>
          </a:p>
          <a:p>
            <a:pPr lvl="1"/>
            <a:r>
              <a:rPr lang="en-US" dirty="0"/>
              <a:t>Plane waves and simplifications</a:t>
            </a:r>
          </a:p>
          <a:p>
            <a:pPr lvl="1"/>
            <a:r>
              <a:rPr lang="en-US" dirty="0"/>
              <a:t>Measuring a laser beam and our simplest nomenclature</a:t>
            </a:r>
          </a:p>
          <a:p>
            <a:endParaRPr lang="en-US" dirty="0"/>
          </a:p>
          <a:p>
            <a:r>
              <a:rPr lang="en-US" dirty="0"/>
              <a:t>Tutorial 1: </a:t>
            </a:r>
          </a:p>
          <a:p>
            <a:pPr lvl="1"/>
            <a:r>
              <a:rPr lang="en-US" dirty="0"/>
              <a:t>Calculate the response to a gravitational wave</a:t>
            </a:r>
          </a:p>
          <a:p>
            <a:pPr lvl="1"/>
            <a:r>
              <a:rPr lang="en-US" dirty="0"/>
              <a:t>Project laser frequency fluctuations into ‘strain equivalent’ noise.</a:t>
            </a:r>
          </a:p>
        </p:txBody>
      </p:sp>
    </p:spTree>
    <p:extLst>
      <p:ext uri="{BB962C8B-B14F-4D97-AF65-F5344CB8AC3E}">
        <p14:creationId xmlns:p14="http://schemas.microsoft.com/office/powerpoint/2010/main" val="29030482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9FCAF-A004-F8DC-1592-BB1FCB01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material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DDEF8-4C65-9CB8-FD89-CD3E5DB8E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Morning		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BND tutorial 1 – frequency noise </a:t>
            </a:r>
            <a:r>
              <a:rPr lang="en-US" sz="1800" dirty="0"/>
              <a:t>(indico)</a:t>
            </a:r>
            <a:br>
              <a:rPr lang="en-US" sz="1800" dirty="0"/>
            </a:br>
            <a:r>
              <a:rPr lang="en-US" sz="1800" dirty="0"/>
              <a:t>				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Diagram on slides </a:t>
            </a:r>
            <a:r>
              <a:rPr lang="en-US" sz="1800" dirty="0"/>
              <a:t>(on screen + indico)</a:t>
            </a:r>
          </a:p>
          <a:p>
            <a:pPr marL="0" indent="0">
              <a:buNone/>
            </a:pPr>
            <a:r>
              <a:rPr lang="en-US" sz="1800" dirty="0"/>
              <a:t>				(helpful) BND session 3 </a:t>
            </a:r>
            <a:r>
              <a:rPr lang="en-US" sz="1800" dirty="0" err="1"/>
              <a:t>Maxwell_to_detection</a:t>
            </a:r>
            <a:r>
              <a:rPr lang="en-US" sz="1800" dirty="0"/>
              <a:t> (indico)</a:t>
            </a:r>
            <a:br>
              <a:rPr lang="en-US" sz="1800" dirty="0"/>
            </a:br>
            <a:r>
              <a:rPr lang="en-US" sz="1800" dirty="0"/>
              <a:t>				(optional) Session 3 notes - </a:t>
            </a:r>
            <a:r>
              <a:rPr lang="en-US" sz="1800" dirty="0" err="1"/>
              <a:t>interferometer_techniques</a:t>
            </a:r>
            <a:r>
              <a:rPr lang="en-US" sz="1800" dirty="0"/>
              <a:t>…</a:t>
            </a:r>
          </a:p>
          <a:p>
            <a:pPr marL="0" indent="0">
              <a:buNone/>
            </a:pPr>
            <a:r>
              <a:rPr lang="en-US" sz="1800" dirty="0"/>
              <a:t>Afternoon		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BND tutorial 2 –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sensor_response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/>
              <a:t>(indico)	</a:t>
            </a:r>
            <a:br>
              <a:rPr lang="en-US" sz="1800" dirty="0"/>
            </a:br>
            <a:r>
              <a:rPr lang="en-US" sz="1800" dirty="0"/>
              <a:t>				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BND tutorial 2 notes – thermal noise </a:t>
            </a:r>
            <a:r>
              <a:rPr lang="en-US" sz="1800" dirty="0"/>
              <a:t>(indico)</a:t>
            </a:r>
            <a:br>
              <a:rPr lang="en-AU" sz="1800" dirty="0"/>
            </a:br>
            <a:r>
              <a:rPr lang="en-AU" sz="1800" dirty="0"/>
              <a:t>				</a:t>
            </a:r>
            <a:r>
              <a:rPr lang="en-AU" sz="1800" b="1" dirty="0">
                <a:solidFill>
                  <a:schemeClr val="accent1">
                    <a:lumMod val="75000"/>
                  </a:schemeClr>
                </a:solidFill>
              </a:rPr>
              <a:t>Information on slides </a:t>
            </a:r>
            <a:r>
              <a:rPr lang="en-AU" sz="1800" dirty="0"/>
              <a:t>(on screen + indico)</a:t>
            </a:r>
          </a:p>
          <a:p>
            <a:pPr marL="0" indent="0">
              <a:buNone/>
            </a:pPr>
            <a:r>
              <a:rPr lang="en-AU" sz="1800" dirty="0"/>
              <a:t>				(optional) BND tutorial 2 notes – </a:t>
            </a:r>
            <a:r>
              <a:rPr lang="en-AU" sz="1800" dirty="0" err="1"/>
              <a:t>pole_zero</a:t>
            </a:r>
            <a:r>
              <a:rPr lang="en-AU" sz="1800" dirty="0"/>
              <a:t> (indico)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603483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D82CB-95CA-E5A3-ABEA-CEAC5874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Maxwell to Measured power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61629-BEB7-B862-B866-A97BF99FB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(in the </a:t>
            </a:r>
            <a:r>
              <a:rPr lang="en-US" dirty="0" err="1"/>
              <a:t>Maxwell_to_Detection</a:t>
            </a:r>
            <a:r>
              <a:rPr lang="en-US" dirty="0"/>
              <a:t> pdf)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81848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5C10AD-5C0F-64EE-710F-F34D3922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Michelson interferometer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FF960-C646-8FAF-D492-7C973A757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010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Michelson Interferometer</a:t>
            </a:r>
          </a:p>
        </p:txBody>
      </p:sp>
      <p:pic>
        <p:nvPicPr>
          <p:cNvPr id="3" name="Picture 2059" descr="C:\Documents and Settings\Conor\My Documents\Talks\SQZ AIGO conference Feb 2010\Michleson.png">
            <a:extLst>
              <a:ext uri="{FF2B5EF4-FFF2-40B4-BE49-F238E27FC236}">
                <a16:creationId xmlns:a16="http://schemas.microsoft.com/office/drawing/2014/main" id="{E7CAD90B-06A1-04A2-69D2-6FCFA22A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35" y="1116755"/>
            <a:ext cx="4816669" cy="34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0EE523-448C-F6B4-D65C-4479B7728008}"/>
              </a:ext>
            </a:extLst>
          </p:cNvPr>
          <p:cNvSpPr txBox="1"/>
          <p:nvPr/>
        </p:nvSpPr>
        <p:spPr>
          <a:xfrm>
            <a:off x="1573374" y="2401769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Laser</a:t>
            </a:r>
            <a:endParaRPr lang="en-GB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2DED73-3239-2AD5-32A4-8F800111C005}"/>
              </a:ext>
            </a:extLst>
          </p:cNvPr>
          <p:cNvCxnSpPr>
            <a:cxnSpLocks/>
          </p:cNvCxnSpPr>
          <p:nvPr/>
        </p:nvCxnSpPr>
        <p:spPr>
          <a:xfrm>
            <a:off x="4914884" y="856199"/>
            <a:ext cx="0" cy="402975"/>
          </a:xfrm>
          <a:prstGeom prst="straightConnector1">
            <a:avLst/>
          </a:prstGeom>
          <a:ln w="317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8542B0F-32B6-5158-DD31-840B06CD0586}"/>
              </a:ext>
            </a:extLst>
          </p:cNvPr>
          <p:cNvSpPr txBox="1"/>
          <p:nvPr/>
        </p:nvSpPr>
        <p:spPr>
          <a:xfrm>
            <a:off x="4445131" y="1801814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US" sz="2400" b="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GB" sz="2400" b="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B1F8A6-4BB4-923A-102B-67C23A113AB2}"/>
              </a:ext>
            </a:extLst>
          </p:cNvPr>
          <p:cNvSpPr txBox="1"/>
          <p:nvPr/>
        </p:nvSpPr>
        <p:spPr>
          <a:xfrm>
            <a:off x="5195124" y="2583511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US" sz="2400" b="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GB" sz="2400" b="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7BE327-9CC7-A8C9-8900-2E3B4D709485}"/>
              </a:ext>
            </a:extLst>
          </p:cNvPr>
          <p:cNvSpPr txBox="1"/>
          <p:nvPr/>
        </p:nvSpPr>
        <p:spPr>
          <a:xfrm>
            <a:off x="3316762" y="2580441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2400" b="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endParaRPr lang="en-GB" sz="2400" b="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7147DE-7AF0-EA56-178E-316006D809CB}"/>
              </a:ext>
            </a:extLst>
          </p:cNvPr>
          <p:cNvSpPr txBox="1"/>
          <p:nvPr/>
        </p:nvSpPr>
        <p:spPr>
          <a:xfrm>
            <a:off x="4435746" y="4171749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2400" b="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</a:t>
            </a:r>
            <a:endParaRPr lang="en-GB" sz="2400" b="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80170-3FF7-06B1-86B7-2242D10F43FA}"/>
              </a:ext>
            </a:extLst>
          </p:cNvPr>
          <p:cNvSpPr txBox="1"/>
          <p:nvPr/>
        </p:nvSpPr>
        <p:spPr>
          <a:xfrm>
            <a:off x="4947507" y="887959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</a:t>
            </a:r>
            <a:r>
              <a:rPr lang="en-US" sz="24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US" sz="2400" b="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</a:t>
            </a:r>
            <a:endParaRPr lang="en-GB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C9BF8C-B55B-772D-220B-467A45217A1C}"/>
              </a:ext>
            </a:extLst>
          </p:cNvPr>
          <p:cNvCxnSpPr>
            <a:cxnSpLocks/>
          </p:cNvCxnSpPr>
          <p:nvPr/>
        </p:nvCxnSpPr>
        <p:spPr>
          <a:xfrm>
            <a:off x="5922175" y="2632601"/>
            <a:ext cx="403674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E82DF10-5CDE-7D38-AB3D-E7D48A056999}"/>
              </a:ext>
            </a:extLst>
          </p:cNvPr>
          <p:cNvSpPr txBox="1"/>
          <p:nvPr/>
        </p:nvSpPr>
        <p:spPr>
          <a:xfrm>
            <a:off x="6304233" y="2401769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</a:t>
            </a:r>
            <a:r>
              <a:rPr lang="en-US" sz="24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US" sz="2400" b="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</a:t>
            </a:r>
            <a:endParaRPr lang="en-GB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C6A2F6-752E-CCF1-F28C-F696E55BCAD5}"/>
              </a:ext>
            </a:extLst>
          </p:cNvPr>
          <p:cNvSpPr txBox="1"/>
          <p:nvPr/>
        </p:nvSpPr>
        <p:spPr>
          <a:xfrm>
            <a:off x="1514387" y="3414663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en-US" sz="2400" b="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</a:t>
            </a:r>
            <a:r>
              <a:rPr lang="el-GR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</a:t>
            </a:r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endParaRPr lang="en-GB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147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Beamsplitter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7BE327-9CC7-A8C9-8900-2E3B4D709485}"/>
              </a:ext>
            </a:extLst>
          </p:cNvPr>
          <p:cNvSpPr txBox="1"/>
          <p:nvPr/>
        </p:nvSpPr>
        <p:spPr>
          <a:xfrm>
            <a:off x="2117135" y="2571750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2400" b="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√P</a:t>
            </a:r>
            <a:r>
              <a:rPr lang="en-US" sz="2400" b="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endParaRPr lang="en-GB" sz="2400" b="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FB32B8-E521-A821-279C-C3F289BD9778}"/>
              </a:ext>
            </a:extLst>
          </p:cNvPr>
          <p:cNvCxnSpPr>
            <a:cxnSpLocks/>
          </p:cNvCxnSpPr>
          <p:nvPr/>
        </p:nvCxnSpPr>
        <p:spPr>
          <a:xfrm flipV="1">
            <a:off x="4575995" y="1019042"/>
            <a:ext cx="0" cy="2227259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C42383C-07E2-B09A-810D-8FC61CF3217B}"/>
              </a:ext>
            </a:extLst>
          </p:cNvPr>
          <p:cNvCxnSpPr>
            <a:cxnSpLocks/>
          </p:cNvCxnSpPr>
          <p:nvPr/>
        </p:nvCxnSpPr>
        <p:spPr>
          <a:xfrm>
            <a:off x="4575995" y="3254242"/>
            <a:ext cx="2734265" cy="0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21ACF0-1343-3331-C28E-4DBA80331B31}"/>
              </a:ext>
            </a:extLst>
          </p:cNvPr>
          <p:cNvGrpSpPr/>
          <p:nvPr/>
        </p:nvGrpSpPr>
        <p:grpSpPr>
          <a:xfrm>
            <a:off x="1437480" y="3246301"/>
            <a:ext cx="3138515" cy="0"/>
            <a:chOff x="889000" y="2681291"/>
            <a:chExt cx="3138515" cy="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31B147F-FC98-7F51-31E8-CCDD39E289D2}"/>
                </a:ext>
              </a:extLst>
            </p:cNvPr>
            <p:cNvCxnSpPr/>
            <p:nvPr/>
          </p:nvCxnSpPr>
          <p:spPr>
            <a:xfrm>
              <a:off x="889000" y="2681291"/>
              <a:ext cx="1943100" cy="0"/>
            </a:xfrm>
            <a:prstGeom prst="straightConnector1">
              <a:avLst/>
            </a:prstGeom>
            <a:noFill/>
            <a:ln w="76200" cap="flat">
              <a:solidFill>
                <a:schemeClr val="accent5">
                  <a:lumMod val="75000"/>
                </a:schemeClr>
              </a:solidFill>
              <a:prstDash val="solid"/>
              <a:miter lim="400000"/>
              <a:headEnd type="none" w="med" len="med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2DF2CC2-0F7E-82CF-D3F1-715B0857971F}"/>
                </a:ext>
              </a:extLst>
            </p:cNvPr>
            <p:cNvCxnSpPr/>
            <p:nvPr/>
          </p:nvCxnSpPr>
          <p:spPr>
            <a:xfrm>
              <a:off x="2084415" y="2681291"/>
              <a:ext cx="1943100" cy="0"/>
            </a:xfrm>
            <a:prstGeom prst="straightConnector1">
              <a:avLst/>
            </a:prstGeom>
            <a:noFill/>
            <a:ln w="76200" cap="flat">
              <a:solidFill>
                <a:schemeClr val="accent5">
                  <a:lumMod val="75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AD302-AF2E-7B37-1B44-78EF41F0318C}"/>
              </a:ext>
            </a:extLst>
          </p:cNvPr>
          <p:cNvGrpSpPr/>
          <p:nvPr/>
        </p:nvGrpSpPr>
        <p:grpSpPr>
          <a:xfrm rot="18900000">
            <a:off x="3621773" y="3151284"/>
            <a:ext cx="2474130" cy="562095"/>
            <a:chOff x="2473377" y="1701384"/>
            <a:chExt cx="2474130" cy="5620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CEA4B9D-D8DD-08B0-633D-8FC688E25063}"/>
                </a:ext>
              </a:extLst>
            </p:cNvPr>
            <p:cNvSpPr/>
            <p:nvPr/>
          </p:nvSpPr>
          <p:spPr>
            <a:xfrm>
              <a:off x="2473377" y="1701384"/>
              <a:ext cx="2474130" cy="56209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C7EA88-B4EB-E747-EADF-B4D40542DC8D}"/>
                </a:ext>
              </a:extLst>
            </p:cNvPr>
            <p:cNvCxnSpPr/>
            <p:nvPr/>
          </p:nvCxnSpPr>
          <p:spPr>
            <a:xfrm>
              <a:off x="2473377" y="1701384"/>
              <a:ext cx="2474130" cy="0"/>
            </a:xfrm>
            <a:prstGeom prst="line">
              <a:avLst/>
            </a:prstGeom>
            <a:noFill/>
            <a:ln w="1270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0069A12-2EEA-B3E6-D7D6-70E9E7D906CE}"/>
              </a:ext>
            </a:extLst>
          </p:cNvPr>
          <p:cNvSpPr txBox="1"/>
          <p:nvPr/>
        </p:nvSpPr>
        <p:spPr>
          <a:xfrm>
            <a:off x="4592826" y="1600042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2400" b="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</a:t>
            </a:r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US" sz="24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r.E</a:t>
            </a:r>
            <a:r>
              <a:rPr lang="en-US" sz="2400" b="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endParaRPr lang="en-GB" sz="2400" b="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68AF13-70FC-5E2D-4186-53DC6823DB67}"/>
              </a:ext>
            </a:extLst>
          </p:cNvPr>
          <p:cNvSpPr txBox="1"/>
          <p:nvPr/>
        </p:nvSpPr>
        <p:spPr>
          <a:xfrm>
            <a:off x="5685235" y="3369306"/>
            <a:ext cx="135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2400" b="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 </a:t>
            </a:r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US" sz="24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it.E</a:t>
            </a:r>
            <a:r>
              <a:rPr lang="en-US" sz="2400" b="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endParaRPr lang="en-GB" sz="2400" b="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8FE5F3-8472-E06F-284D-2FE23732627E}"/>
              </a:ext>
            </a:extLst>
          </p:cNvPr>
          <p:cNvSpPr txBox="1"/>
          <p:nvPr/>
        </p:nvSpPr>
        <p:spPr>
          <a:xfrm>
            <a:off x="2037682" y="3690020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US" sz="2400" b="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T = 0.5</a:t>
            </a:r>
            <a:endParaRPr lang="en-GB" sz="2400" b="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C300B8-D997-0FAA-4C78-5859AC098CD6}"/>
              </a:ext>
            </a:extLst>
          </p:cNvPr>
          <p:cNvSpPr txBox="1"/>
          <p:nvPr/>
        </p:nvSpPr>
        <p:spPr>
          <a:xfrm>
            <a:off x="2037682" y="4151685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= t = √0.5</a:t>
            </a:r>
            <a:endParaRPr lang="en-GB" sz="2400" b="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045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05542-D137-0E38-CC09-F3F9FCDD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56320-7A2D-A208-A494-C68E39225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7BA15-82DE-7665-6E2E-220DE9B7A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551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711632-03EB-7EAB-0574-0BCA35F72486}"/>
              </a:ext>
            </a:extLst>
          </p:cNvPr>
          <p:cNvSpPr txBox="1">
            <a:spLocks/>
          </p:cNvSpPr>
          <p:nvPr/>
        </p:nvSpPr>
        <p:spPr>
          <a:xfrm>
            <a:off x="1538824" y="3925373"/>
            <a:ext cx="6066351" cy="6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75" tIns="31875" rIns="31875" bIns="31875" anchor="ctr">
            <a:normAutofit/>
          </a:bodyPr>
          <a:lstStyle>
            <a:lvl1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 hangingPunct="1"/>
            <a:r>
              <a:rPr lang="en-GB" sz="2000" dirty="0"/>
              <a:t>From Andreas </a:t>
            </a:r>
            <a:r>
              <a:rPr lang="en-GB" sz="2000" dirty="0" err="1"/>
              <a:t>Freise’s</a:t>
            </a:r>
            <a:r>
              <a:rPr lang="en-GB" sz="2000" dirty="0"/>
              <a:t> notes, 2022 BND school</a:t>
            </a:r>
          </a:p>
        </p:txBody>
      </p:sp>
    </p:spTree>
    <p:extLst>
      <p:ext uri="{BB962C8B-B14F-4D97-AF65-F5344CB8AC3E}">
        <p14:creationId xmlns:p14="http://schemas.microsoft.com/office/powerpoint/2010/main" val="37898997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indent="0" algn="l" defTabSz="584200">
          <a:defRPr sz="2000" b="0" dirty="0" smtClean="0">
            <a:latin typeface="Open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On-screen Show (16:9)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Helvetica Neue Medium</vt:lpstr>
      <vt:lpstr>Open Sans</vt:lpstr>
      <vt:lpstr>White</vt:lpstr>
      <vt:lpstr>2_Office Theme</vt:lpstr>
      <vt:lpstr>3_Office Theme</vt:lpstr>
      <vt:lpstr>4_Office Theme</vt:lpstr>
      <vt:lpstr>Instrumentation for  gravitational-wave detection</vt:lpstr>
      <vt:lpstr>Slido for questions</vt:lpstr>
      <vt:lpstr>Session 3</vt:lpstr>
      <vt:lpstr>Tutorial material</vt:lpstr>
      <vt:lpstr>Maxwell to Measured power</vt:lpstr>
      <vt:lpstr>A Michelson interferometer</vt:lpstr>
      <vt:lpstr>Michelson Interferometer</vt:lpstr>
      <vt:lpstr>Beamsplitter</vt:lpstr>
      <vt:lpstr>PowerPoint Presentation</vt:lpstr>
      <vt:lpstr>Advanced LIGO ‘real’ noise budget (2020)</vt:lpstr>
      <vt:lpstr>Conclusions</vt:lpstr>
      <vt:lpstr>Slido for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Example</dc:title>
  <dc:creator>Conor</dc:creator>
  <cp:lastModifiedBy>Conor Mow-Lowry</cp:lastModifiedBy>
  <cp:revision>80</cp:revision>
  <dcterms:modified xsi:type="dcterms:W3CDTF">2023-08-15T15:52:07Z</dcterms:modified>
</cp:coreProperties>
</file>