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20" r:id="rId2"/>
    <p:sldMasterId id="2147483770" r:id="rId3"/>
    <p:sldMasterId id="2147483819" r:id="rId4"/>
  </p:sldMasterIdLst>
  <p:notesMasterIdLst>
    <p:notesMasterId r:id="rId34"/>
  </p:notesMasterIdLst>
  <p:sldIdLst>
    <p:sldId id="263" r:id="rId5"/>
    <p:sldId id="266" r:id="rId6"/>
    <p:sldId id="1177" r:id="rId7"/>
    <p:sldId id="1198" r:id="rId8"/>
    <p:sldId id="404" r:id="rId9"/>
    <p:sldId id="434" r:id="rId10"/>
    <p:sldId id="405" r:id="rId11"/>
    <p:sldId id="315" r:id="rId12"/>
    <p:sldId id="334" r:id="rId13"/>
    <p:sldId id="272" r:id="rId14"/>
    <p:sldId id="316" r:id="rId15"/>
    <p:sldId id="274" r:id="rId16"/>
    <p:sldId id="406" r:id="rId17"/>
    <p:sldId id="363" r:id="rId18"/>
    <p:sldId id="410" r:id="rId19"/>
    <p:sldId id="418" r:id="rId20"/>
    <p:sldId id="432" r:id="rId21"/>
    <p:sldId id="413" r:id="rId22"/>
    <p:sldId id="414" r:id="rId23"/>
    <p:sldId id="411" r:id="rId24"/>
    <p:sldId id="419" r:id="rId25"/>
    <p:sldId id="403" r:id="rId26"/>
    <p:sldId id="382" r:id="rId27"/>
    <p:sldId id="381" r:id="rId28"/>
    <p:sldId id="384" r:id="rId29"/>
    <p:sldId id="385" r:id="rId30"/>
    <p:sldId id="386" r:id="rId31"/>
    <p:sldId id="435" r:id="rId32"/>
    <p:sldId id="427" r:id="rId33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9F5"/>
    <a:srgbClr val="FF7979"/>
    <a:srgbClr val="E46C0A"/>
    <a:srgbClr val="94B0BE"/>
    <a:srgbClr val="527688"/>
    <a:srgbClr val="5E889D"/>
    <a:srgbClr val="4E3721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2" autoAdjust="0"/>
    <p:restoredTop sz="78833" autoAdjust="0"/>
  </p:normalViewPr>
  <p:slideViewPr>
    <p:cSldViewPr>
      <p:cViewPr varScale="1">
        <p:scale>
          <a:sx n="80" d="100"/>
          <a:sy n="80" d="100"/>
        </p:scale>
        <p:origin x="126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DF2B7E-219B-4EB8-8C00-5C681041485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97964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5B472-85CD-4864-A899-2003DF252A4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Earth responds to the 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Moon - Earth Tides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surface of the solid earth moves only about 10 cm at most;</a:t>
            </a:r>
          </a:p>
          <a:p>
            <a:endParaRPr lang="en-U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</a:t>
            </a:r>
            <a:r>
              <a:rPr lang="en-US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 modes" or "free oscillations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</a:t>
            </a:r>
          </a:p>
          <a:p>
            <a:endParaRPr lang="en-U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1911 A.E.H. Love made the calculations and determined the period would be 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about an hour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 first real proof came in 1961 by Bruce Bolt who clearly identified a 54 minute mode associated with the 1960 Chilean earthquake. He also saw much shorter period vibrations that represent </a:t>
            </a:r>
            <a:r>
              <a:rPr lang="en-US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harmonics or overtones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fundamental long period mode.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5B472-85CD-4864-A899-2003DF252A4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5B472-85CD-4864-A899-2003DF252A4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F2B7E-219B-4EB8-8C00-5C681041485C}" type="slidenum">
              <a:rPr lang="en-AU" altLang="en-US" smtClean="0"/>
              <a:pPr/>
              <a:t>27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84961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F2B7E-219B-4EB8-8C00-5C681041485C}" type="slidenum">
              <a:rPr lang="en-AU" altLang="en-US" smtClean="0"/>
              <a:pPr/>
              <a:t>29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049455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597352"/>
            <a:ext cx="9144000" cy="260648"/>
          </a:xfrm>
          <a:prstGeom prst="rect">
            <a:avLst/>
          </a:prstGeom>
          <a:solidFill>
            <a:srgbClr val="94B0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652963"/>
            <a:ext cx="8280400" cy="519112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n-AU" noProof="0"/>
              <a:t>Click to edit Master subtitle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1919288"/>
            <a:ext cx="8207375" cy="641350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AU" noProof="0"/>
              <a:t>Click to edit Master 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defRPr/>
            </a:lvl1pPr>
          </a:lstStyle>
          <a:p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3103984" cy="476250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GB"/>
              <a:t>Conor Mow-Lowry, AEI-Hannover, August 2016</a:t>
            </a:r>
            <a:endParaRPr lang="en-AU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D4E538-FE84-4C26-A3BC-2F2F1A08F00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83009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Conor Mow-Lowry, AEI-Hannover, August 2016</a:t>
            </a: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A6C535-398D-4DC9-B90F-908434264F2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63468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765175"/>
            <a:ext cx="2058988" cy="53609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5175"/>
            <a:ext cx="6029325" cy="53609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Conor Mow-Lowry, AEI-Hannover, August 2016</a:t>
            </a: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AAC71-4C63-4318-A344-EB714942E81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47756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 Inhalte">
    <p:bg>
      <p:bgPr>
        <a:gradFill>
          <a:gsLst>
            <a:gs pos="0">
              <a:schemeClr val="bg1">
                <a:tint val="48000"/>
                <a:satMod val="300000"/>
              </a:schemeClr>
            </a:gs>
            <a:gs pos="12000">
              <a:schemeClr val="bg1">
                <a:tint val="48000"/>
                <a:satMod val="300000"/>
              </a:schemeClr>
            </a:gs>
            <a:gs pos="20000">
              <a:schemeClr val="bg1">
                <a:tint val="49000"/>
                <a:satMod val="300000"/>
              </a:schemeClr>
            </a:gs>
            <a:gs pos="100000">
              <a:schemeClr val="bg1">
                <a:shade val="30000"/>
              </a:schemeClr>
            </a:gs>
          </a:gsLst>
          <a:path path="circle">
            <a:fillToRect l="10000" t="-25000" r="10000" b="125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0392"/>
            <a:ext cx="8229600" cy="612304"/>
          </a:xfrm>
        </p:spPr>
        <p:txBody>
          <a:bodyPr/>
          <a:lstStyle/>
          <a:p>
            <a:r>
              <a:rPr kumimoji="0" lang="de-DE" dirty="0"/>
              <a:t>Titelmasterformat durch Klicken</a:t>
            </a:r>
            <a:endParaRPr kumimoji="0"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8507288" cy="5489032"/>
          </a:xfrm>
        </p:spPr>
        <p:txBody>
          <a:bodyPr lIns="91440"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de-DE" dirty="0"/>
              <a:t>Textmasterformate durch Klicken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/>
              <a:t>26.04.2013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Alexander Wanner: Seismic Attenuation System for the 10 m Prototype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16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496" y="173892"/>
            <a:ext cx="504056" cy="5595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5626" y="6468084"/>
            <a:ext cx="324544" cy="29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737303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de-DE"/>
              <a:t>Formatvorlage des Untertitelmasters durch Klicken bearbeiten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26.04.2013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Alexander Wanner: Seismic Attenuation System for the 10 m Prototype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Rechteck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12" name="Freihandform 1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52220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26.04.2013</a:t>
            </a:r>
            <a:endParaRPr lang="en-US" sz="105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Alexander Wanner: Seismic Attenuation System for the 10 m Prototype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7" name="Abgerundetes Rechteck 6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pieren 10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2" name="Gerade Verbindung 11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Gerade Verbindung 14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bgerundetes Rechteck 15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haltsplatzhalter 22"/>
          <p:cNvSpPr>
            <a:spLocks noGrp="1"/>
          </p:cNvSpPr>
          <p:nvPr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8" name="Abgerundetes Rechteck 17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Alexander Wanner</a:t>
            </a:r>
          </a:p>
        </p:txBody>
      </p:sp>
      <p:sp>
        <p:nvSpPr>
          <p:cNvPr id="20" name="Textfeld 19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1" name="Abgerundetes Rechteck 20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2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23" name="Abgerundetes Rechteck 22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Rechteck 23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uppieren 24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26" name="Freihandform 25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Freihandform 26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uppieren 27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29" name="Abgerundetes Rechteck 28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1" name="Gruppieren 30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32" name="Abgerundetes Rechteck 31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Rechteck 32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4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760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bg>
      <p:bgPr>
        <a:gradFill>
          <a:gsLst>
            <a:gs pos="0">
              <a:schemeClr val="bg1">
                <a:tint val="48000"/>
                <a:satMod val="300000"/>
              </a:schemeClr>
            </a:gs>
            <a:gs pos="12000">
              <a:schemeClr val="bg1">
                <a:tint val="48000"/>
                <a:satMod val="300000"/>
              </a:schemeClr>
            </a:gs>
            <a:gs pos="20000">
              <a:schemeClr val="bg1">
                <a:tint val="49000"/>
                <a:satMod val="300000"/>
              </a:schemeClr>
            </a:gs>
            <a:gs pos="100000">
              <a:schemeClr val="bg1">
                <a:shade val="30000"/>
              </a:schemeClr>
            </a:gs>
          </a:gsLst>
          <a:path path="circle">
            <a:fillToRect l="10000" t="-25000" r="10000" b="125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0392"/>
            <a:ext cx="8229600" cy="612304"/>
          </a:xfrm>
        </p:spPr>
        <p:txBody>
          <a:bodyPr/>
          <a:lstStyle/>
          <a:p>
            <a:r>
              <a:rPr kumimoji="0" lang="de-DE" dirty="0"/>
              <a:t>Titelmasterformat durch Klicken</a:t>
            </a:r>
            <a:endParaRPr kumimoji="0"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8507288" cy="5489032"/>
          </a:xfrm>
        </p:spPr>
        <p:txBody>
          <a:bodyPr lIns="91440"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de-DE" dirty="0"/>
              <a:t>Textmasterformate durch Klicken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18456" cy="274320"/>
          </a:xfrm>
        </p:spPr>
        <p:txBody>
          <a:bodyPr/>
          <a:lstStyle/>
          <a:p>
            <a:r>
              <a:rPr lang="de-DE"/>
              <a:t>26.04.2013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547665" y="6476999"/>
            <a:ext cx="6048671" cy="27432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Alexander Wanner: Seismic Attenuation System for the 10 m Prototype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16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496" y="173892"/>
            <a:ext cx="504056" cy="5595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5626" y="6468084"/>
            <a:ext cx="324544" cy="29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210336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hteck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26.04.2013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Alexander Wanner: Seismic Attenuation System for the 10 m Prototype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33222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26.04.2013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Alexander Wanner: Seismic Attenuation System for the 10 m Prototype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1775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26.04.2013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Alexander Wanner: Seismic Attenuation System for the 10 m Prototype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2777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26.04.2013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Alexander Wanner: Seismic Attenuation System for the 10 m Prototype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0202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27584"/>
          </a:xfrm>
        </p:spPr>
        <p:txBody>
          <a:bodyPr/>
          <a:lstStyle>
            <a:lvl1pPr>
              <a:defRPr>
                <a:solidFill>
                  <a:srgbClr val="94B0B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9685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Conor Mow-Lowry, AEI-Hannover, August 2016</a:t>
            </a:r>
            <a:endParaRPr lang="en-A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5374F-73F0-4A03-9166-A4D17B9B139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58161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26.04.2013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Alexander Wanner: Seismic Attenuation System for the 10 m Prototype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3473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26.04.2013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Alexander Wanner: Seismic Attenuation System for the 10 m Prototype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2" name="Rechteck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eck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83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de-DE"/>
              <a:t>Bild durch Klicken auf Symbol hinzufügen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r>
              <a:rPr lang="de-DE"/>
              <a:t>26.04.2013</a:t>
            </a:r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hteck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kumimoji="0" lang="en-US"/>
              <a:t>Alexander Wanner: Seismic Attenuation System for the 10 m Prototype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07172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26.04.2013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Alexander Wanner: Seismic Attenuation System for the 10 m Prototype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436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hteck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Textmasterformate durch Klicken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26.04.2013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kumimoji="0" lang="en-US"/>
              <a:t>Alexander Wanner: Seismic Attenuation System for the 10 m Prototype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4155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107504" y="116632"/>
            <a:ext cx="8928992" cy="6624736"/>
          </a:xfrm>
          <a:prstGeom prst="roundRect">
            <a:avLst>
              <a:gd name="adj" fmla="val 7006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8420100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8028384" y="0"/>
            <a:ext cx="0" cy="119675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755576" y="0"/>
            <a:ext cx="0" cy="73174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7"/>
          <p:cNvGrpSpPr/>
          <p:nvPr userDrawn="1"/>
        </p:nvGrpSpPr>
        <p:grpSpPr>
          <a:xfrm rot="16200000">
            <a:off x="2087723" y="-1071502"/>
            <a:ext cx="4968554" cy="9649073"/>
            <a:chOff x="907976" y="152399"/>
            <a:chExt cx="7664527" cy="7317433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8572503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8239261" y="152399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907976" y="152400"/>
              <a:ext cx="0" cy="7317432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Gerade Verbindung 21"/>
          <p:cNvCxnSpPr/>
          <p:nvPr userDrawn="1"/>
        </p:nvCxnSpPr>
        <p:spPr>
          <a:xfrm rot="16200000">
            <a:off x="4572000" y="1196753"/>
            <a:ext cx="0" cy="964907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 userDrawn="1"/>
        </p:nvSpPr>
        <p:spPr>
          <a:xfrm>
            <a:off x="264153" y="856351"/>
            <a:ext cx="8615694" cy="5721362"/>
          </a:xfrm>
          <a:prstGeom prst="roundRect">
            <a:avLst>
              <a:gd name="adj" fmla="val 7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2"/>
          <p:cNvSpPr>
            <a:spLocks noGrp="1"/>
          </p:cNvSpPr>
          <p:nvPr userDrawn="1">
            <p:ph idx="13"/>
          </p:nvPr>
        </p:nvSpPr>
        <p:spPr>
          <a:xfrm>
            <a:off x="323528" y="908720"/>
            <a:ext cx="8496944" cy="5472608"/>
          </a:xfr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E8A857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23" name="Abgerundetes Rechteck 22"/>
          <p:cNvSpPr/>
          <p:nvPr userDrawn="1"/>
        </p:nvSpPr>
        <p:spPr>
          <a:xfrm>
            <a:off x="1115616" y="6453336"/>
            <a:ext cx="6912768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1269399" y="6453336"/>
            <a:ext cx="1358385" cy="27786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de-DE" sz="1400" dirty="0">
                <a:solidFill>
                  <a:schemeClr val="bg1"/>
                </a:solidFill>
              </a:rPr>
              <a:t>Alexander Wanner</a:t>
            </a:r>
          </a:p>
        </p:txBody>
      </p:sp>
      <p:sp>
        <p:nvSpPr>
          <p:cNvPr id="25" name="Textfeld 24"/>
          <p:cNvSpPr txBox="1"/>
          <p:nvPr userDrawn="1"/>
        </p:nvSpPr>
        <p:spPr>
          <a:xfrm>
            <a:off x="5364088" y="6453336"/>
            <a:ext cx="2520281" cy="2880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AEI-SAS for the 10 m Prototype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9" name="Abgerundetes Rechteck 38"/>
          <p:cNvSpPr/>
          <p:nvPr userDrawn="1"/>
        </p:nvSpPr>
        <p:spPr>
          <a:xfrm rot="5400000">
            <a:off x="-504564" y="3465004"/>
            <a:ext cx="648072" cy="288032"/>
          </a:xfrm>
          <a:prstGeom prst="roundRect">
            <a:avLst>
              <a:gd name="adj" fmla="val 49559"/>
            </a:avLst>
          </a:prstGeom>
          <a:solidFill>
            <a:srgbClr val="E8A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41"/>
          <p:cNvGrpSpPr/>
          <p:nvPr userDrawn="1"/>
        </p:nvGrpSpPr>
        <p:grpSpPr>
          <a:xfrm>
            <a:off x="-1044624" y="908720"/>
            <a:ext cx="360040" cy="288032"/>
            <a:chOff x="-396552" y="908720"/>
            <a:chExt cx="360040" cy="288032"/>
          </a:xfrm>
        </p:grpSpPr>
        <p:sp>
          <p:nvSpPr>
            <p:cNvPr id="37" name="Abgerundetes Rechteck 36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E8A8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Rechteck 40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7" name="Datumsplatzhalter 46"/>
          <p:cNvSpPr>
            <a:spLocks noGrp="1"/>
          </p:cNvSpPr>
          <p:nvPr>
            <p:ph type="dt" sz="half" idx="15"/>
          </p:nvPr>
        </p:nvSpPr>
        <p:spPr>
          <a:xfrm flipH="1">
            <a:off x="3959932" y="6453336"/>
            <a:ext cx="1224136" cy="288032"/>
          </a:xfrm>
        </p:spPr>
        <p:txBody>
          <a:bodyPr lIns="0" tIns="0" rIns="0" bIns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de-DE"/>
              <a:t>26.04.2013</a:t>
            </a:r>
            <a:endParaRPr lang="en-US" sz="1050" dirty="0"/>
          </a:p>
        </p:txBody>
      </p:sp>
      <p:sp>
        <p:nvSpPr>
          <p:cNvPr id="48" name="Foliennummernplatzhalter 47"/>
          <p:cNvSpPr>
            <a:spLocks noGrp="1"/>
          </p:cNvSpPr>
          <p:nvPr>
            <p:ph type="sldNum" sz="quarter" idx="16"/>
          </p:nvPr>
        </p:nvSpPr>
        <p:spPr>
          <a:xfrm>
            <a:off x="8028384" y="476672"/>
            <a:ext cx="360040" cy="365125"/>
          </a:xfrm>
        </p:spPr>
        <p:txBody>
          <a:bodyPr lIns="0" tIns="0" rIns="0" bIns="0" anchor="b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2AA957AF-53C0-420B-9C2D-77DB1416566C}" type="slidenum">
              <a:rPr lang="en-US" smtClean="0"/>
              <a:pPr/>
              <a:t>‹#›</a:t>
            </a:fld>
            <a:endParaRPr lang="en-US" sz="1050" dirty="0"/>
          </a:p>
        </p:txBody>
      </p:sp>
      <p:sp>
        <p:nvSpPr>
          <p:cNvPr id="50" name="Titel 49"/>
          <p:cNvSpPr>
            <a:spLocks noGrp="1"/>
          </p:cNvSpPr>
          <p:nvPr>
            <p:ph type="title"/>
          </p:nvPr>
        </p:nvSpPr>
        <p:spPr>
          <a:xfrm>
            <a:off x="899592" y="0"/>
            <a:ext cx="6984776" cy="908720"/>
          </a:xfrm>
        </p:spPr>
        <p:txBody>
          <a:bodyPr anchor="ctr">
            <a:norm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</a:t>
            </a:r>
            <a:endParaRPr lang="en-GB" noProof="0" dirty="0"/>
          </a:p>
        </p:txBody>
      </p:sp>
      <p:grpSp>
        <p:nvGrpSpPr>
          <p:cNvPr id="4" name="Gruppieren 50"/>
          <p:cNvGrpSpPr/>
          <p:nvPr userDrawn="1"/>
        </p:nvGrpSpPr>
        <p:grpSpPr>
          <a:xfrm>
            <a:off x="-2196752" y="-27384"/>
            <a:ext cx="12385376" cy="6885384"/>
            <a:chOff x="-2196752" y="0"/>
            <a:chExt cx="12313369" cy="6858000"/>
          </a:xfrm>
        </p:grpSpPr>
        <p:sp>
          <p:nvSpPr>
            <p:cNvPr id="52" name="Freihandform 51"/>
            <p:cNvSpPr/>
            <p:nvPr/>
          </p:nvSpPr>
          <p:spPr>
            <a:xfrm>
              <a:off x="-828599" y="0"/>
              <a:ext cx="10945216" cy="1556792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41240" y="2774991"/>
                    <a:pt x="1323319" y="4194979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38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Freihandform 52"/>
            <p:cNvSpPr/>
            <p:nvPr/>
          </p:nvSpPr>
          <p:spPr>
            <a:xfrm flipH="1" flipV="1">
              <a:off x="-2196752" y="1709192"/>
              <a:ext cx="12313368" cy="5148808"/>
            </a:xfrm>
            <a:custGeom>
              <a:avLst/>
              <a:gdLst>
                <a:gd name="connsiteX0" fmla="*/ 39413 w 9380482"/>
                <a:gd name="connsiteY0" fmla="*/ 23648 h 6999890"/>
                <a:gd name="connsiteX1" fmla="*/ 9380482 w 9380482"/>
                <a:gd name="connsiteY1" fmla="*/ 0 h 6999890"/>
                <a:gd name="connsiteX2" fmla="*/ 0 w 9380482"/>
                <a:gd name="connsiteY2" fmla="*/ 6999890 h 6999890"/>
                <a:gd name="connsiteX3" fmla="*/ 39413 w 9380482"/>
                <a:gd name="connsiteY3" fmla="*/ 23648 h 6999890"/>
                <a:gd name="connsiteX0" fmla="*/ 1573391 w 10914460"/>
                <a:gd name="connsiteY0" fmla="*/ 23648 h 8108457"/>
                <a:gd name="connsiteX1" fmla="*/ 10914460 w 10914460"/>
                <a:gd name="connsiteY1" fmla="*/ 0 h 8108457"/>
                <a:gd name="connsiteX2" fmla="*/ 0 w 10914460"/>
                <a:gd name="connsiteY2" fmla="*/ 8108457 h 8108457"/>
                <a:gd name="connsiteX3" fmla="*/ 1573391 w 10914460"/>
                <a:gd name="connsiteY3" fmla="*/ 23648 h 8108457"/>
                <a:gd name="connsiteX0" fmla="*/ 1573391 w 11449272"/>
                <a:gd name="connsiteY0" fmla="*/ 340127 h 8424936"/>
                <a:gd name="connsiteX1" fmla="*/ 11449272 w 11449272"/>
                <a:gd name="connsiteY1" fmla="*/ 0 h 8424936"/>
                <a:gd name="connsiteX2" fmla="*/ 0 w 11449272"/>
                <a:gd name="connsiteY2" fmla="*/ 8424936 h 8424936"/>
                <a:gd name="connsiteX3" fmla="*/ 1573391 w 11449272"/>
                <a:gd name="connsiteY3" fmla="*/ 340127 h 8424936"/>
                <a:gd name="connsiteX0" fmla="*/ 1573391 w 12673408"/>
                <a:gd name="connsiteY0" fmla="*/ 916191 h 9001000"/>
                <a:gd name="connsiteX1" fmla="*/ 12673408 w 12673408"/>
                <a:gd name="connsiteY1" fmla="*/ 0 h 9001000"/>
                <a:gd name="connsiteX2" fmla="*/ 0 w 12673408"/>
                <a:gd name="connsiteY2" fmla="*/ 9001000 h 9001000"/>
                <a:gd name="connsiteX3" fmla="*/ 1573391 w 12673408"/>
                <a:gd name="connsiteY3" fmla="*/ 916191 h 9001000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1573391 w 13249472"/>
                <a:gd name="connsiteY0" fmla="*/ 124103 h 8208912"/>
                <a:gd name="connsiteX1" fmla="*/ 13249472 w 13249472"/>
                <a:gd name="connsiteY1" fmla="*/ 0 h 8208912"/>
                <a:gd name="connsiteX2" fmla="*/ 0 w 13249472"/>
                <a:gd name="connsiteY2" fmla="*/ 8208912 h 8208912"/>
                <a:gd name="connsiteX3" fmla="*/ 1573391 w 13249472"/>
                <a:gd name="connsiteY3" fmla="*/ 124103 h 8208912"/>
                <a:gd name="connsiteX0" fmla="*/ 997327 w 12673408"/>
                <a:gd name="connsiteY0" fmla="*/ 124103 h 8208912"/>
                <a:gd name="connsiteX1" fmla="*/ 12673408 w 12673408"/>
                <a:gd name="connsiteY1" fmla="*/ 0 h 8208912"/>
                <a:gd name="connsiteX2" fmla="*/ 0 w 12673408"/>
                <a:gd name="connsiteY2" fmla="*/ 8208912 h 8208912"/>
                <a:gd name="connsiteX3" fmla="*/ 997327 w 12673408"/>
                <a:gd name="connsiteY3" fmla="*/ 124103 h 8208912"/>
                <a:gd name="connsiteX0" fmla="*/ 997327 w 11305256"/>
                <a:gd name="connsiteY0" fmla="*/ 0 h 8084809"/>
                <a:gd name="connsiteX1" fmla="*/ 11305256 w 11305256"/>
                <a:gd name="connsiteY1" fmla="*/ 47297 h 8084809"/>
                <a:gd name="connsiteX2" fmla="*/ 0 w 11305256"/>
                <a:gd name="connsiteY2" fmla="*/ 8084809 h 8084809"/>
                <a:gd name="connsiteX3" fmla="*/ 997327 w 11305256"/>
                <a:gd name="connsiteY3" fmla="*/ 0 h 8084809"/>
                <a:gd name="connsiteX0" fmla="*/ 1044624 w 11305256"/>
                <a:gd name="connsiteY0" fmla="*/ 0 h 8037512"/>
                <a:gd name="connsiteX1" fmla="*/ 11305256 w 11305256"/>
                <a:gd name="connsiteY1" fmla="*/ 0 h 8037512"/>
                <a:gd name="connsiteX2" fmla="*/ 0 w 11305256"/>
                <a:gd name="connsiteY2" fmla="*/ 8037512 h 8037512"/>
                <a:gd name="connsiteX3" fmla="*/ 1044624 w 11305256"/>
                <a:gd name="connsiteY3" fmla="*/ 0 h 8037512"/>
                <a:gd name="connsiteX0" fmla="*/ 396552 w 10657184"/>
                <a:gd name="connsiteY0" fmla="*/ 0 h 7461447"/>
                <a:gd name="connsiteX1" fmla="*/ 10657184 w 10657184"/>
                <a:gd name="connsiteY1" fmla="*/ 0 h 7461447"/>
                <a:gd name="connsiteX2" fmla="*/ 0 w 10657184"/>
                <a:gd name="connsiteY2" fmla="*/ 7461447 h 7461447"/>
                <a:gd name="connsiteX3" fmla="*/ 396552 w 10657184"/>
                <a:gd name="connsiteY3" fmla="*/ 0 h 7461447"/>
                <a:gd name="connsiteX0" fmla="*/ 396552 w 10657184"/>
                <a:gd name="connsiteY0" fmla="*/ 0 h 7533456"/>
                <a:gd name="connsiteX1" fmla="*/ 10657184 w 10657184"/>
                <a:gd name="connsiteY1" fmla="*/ 0 h 7533456"/>
                <a:gd name="connsiteX2" fmla="*/ 0 w 10657184"/>
                <a:gd name="connsiteY2" fmla="*/ 7533456 h 7533456"/>
                <a:gd name="connsiteX3" fmla="*/ 396552 w 10657184"/>
                <a:gd name="connsiteY3" fmla="*/ 0 h 7533456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468560 w 10729192"/>
                <a:gd name="connsiteY0" fmla="*/ 0 h 7245423"/>
                <a:gd name="connsiteX1" fmla="*/ 10729192 w 10729192"/>
                <a:gd name="connsiteY1" fmla="*/ 0 h 7245423"/>
                <a:gd name="connsiteX2" fmla="*/ 0 w 10729192"/>
                <a:gd name="connsiteY2" fmla="*/ 7245423 h 7245423"/>
                <a:gd name="connsiteX3" fmla="*/ 468560 w 10729192"/>
                <a:gd name="connsiteY3" fmla="*/ 0 h 7245423"/>
                <a:gd name="connsiteX0" fmla="*/ 972616 w 11233248"/>
                <a:gd name="connsiteY0" fmla="*/ 0 h 7677472"/>
                <a:gd name="connsiteX1" fmla="*/ 11233248 w 11233248"/>
                <a:gd name="connsiteY1" fmla="*/ 0 h 7677472"/>
                <a:gd name="connsiteX2" fmla="*/ 0 w 11233248"/>
                <a:gd name="connsiteY2" fmla="*/ 7677472 h 7677472"/>
                <a:gd name="connsiteX3" fmla="*/ 972616 w 11233248"/>
                <a:gd name="connsiteY3" fmla="*/ 0 h 7677472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72616 w 11809312"/>
                <a:gd name="connsiteY0" fmla="*/ 1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72616 w 11809312"/>
                <a:gd name="connsiteY3" fmla="*/ 1 h 7677473"/>
                <a:gd name="connsiteX0" fmla="*/ 911268 w 11809312"/>
                <a:gd name="connsiteY0" fmla="*/ 0 h 7677473"/>
                <a:gd name="connsiteX1" fmla="*/ 11809312 w 11809312"/>
                <a:gd name="connsiteY1" fmla="*/ 0 h 7677473"/>
                <a:gd name="connsiteX2" fmla="*/ 0 w 11809312"/>
                <a:gd name="connsiteY2" fmla="*/ 7677473 h 7677473"/>
                <a:gd name="connsiteX3" fmla="*/ 911268 w 11809312"/>
                <a:gd name="connsiteY3" fmla="*/ 0 h 7677473"/>
                <a:gd name="connsiteX0" fmla="*/ 722822 w 11620866"/>
                <a:gd name="connsiteY0" fmla="*/ 0 h 7265143"/>
                <a:gd name="connsiteX1" fmla="*/ 11620866 w 11620866"/>
                <a:gd name="connsiteY1" fmla="*/ 0 h 7265143"/>
                <a:gd name="connsiteX2" fmla="*/ 0 w 11620866"/>
                <a:gd name="connsiteY2" fmla="*/ 7265143 h 7265143"/>
                <a:gd name="connsiteX3" fmla="*/ 722822 w 11620866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2 w 9359508"/>
                <a:gd name="connsiteY0" fmla="*/ 0 h 7265143"/>
                <a:gd name="connsiteX1" fmla="*/ 9359508 w 9359508"/>
                <a:gd name="connsiteY1" fmla="*/ 0 h 7265143"/>
                <a:gd name="connsiteX2" fmla="*/ 0 w 9359508"/>
                <a:gd name="connsiteY2" fmla="*/ 7265143 h 7265143"/>
                <a:gd name="connsiteX3" fmla="*/ 722822 w 9359508"/>
                <a:gd name="connsiteY3" fmla="*/ 0 h 7265143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359507"/>
                <a:gd name="connsiteY0" fmla="*/ 0 h 8914465"/>
                <a:gd name="connsiteX1" fmla="*/ 9359507 w 9359507"/>
                <a:gd name="connsiteY1" fmla="*/ 0 h 8914465"/>
                <a:gd name="connsiteX2" fmla="*/ 0 w 9359507"/>
                <a:gd name="connsiteY2" fmla="*/ 8914465 h 8914465"/>
                <a:gd name="connsiteX3" fmla="*/ 722821 w 9359507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  <a:gd name="connsiteX0" fmla="*/ 722821 w 9547954"/>
                <a:gd name="connsiteY0" fmla="*/ 0 h 8914465"/>
                <a:gd name="connsiteX1" fmla="*/ 9547954 w 9547954"/>
                <a:gd name="connsiteY1" fmla="*/ 0 h 8914465"/>
                <a:gd name="connsiteX2" fmla="*/ 0 w 9547954"/>
                <a:gd name="connsiteY2" fmla="*/ 8914465 h 8914465"/>
                <a:gd name="connsiteX3" fmla="*/ 722821 w 9547954"/>
                <a:gd name="connsiteY3" fmla="*/ 0 h 8914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47954" h="8914465">
                  <a:moveTo>
                    <a:pt x="722821" y="0"/>
                  </a:moveTo>
                  <a:lnTo>
                    <a:pt x="9547954" y="0"/>
                  </a:lnTo>
                  <a:cubicBezTo>
                    <a:pt x="4133791" y="1507264"/>
                    <a:pt x="1152395" y="1782025"/>
                    <a:pt x="0" y="8914465"/>
                  </a:cubicBezTo>
                  <a:lnTo>
                    <a:pt x="722821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40000"/>
                    <a:lumOff val="60000"/>
                    <a:alpha val="20000"/>
                  </a:schemeClr>
                </a:gs>
                <a:gs pos="73000">
                  <a:schemeClr val="tx1">
                    <a:shade val="67500"/>
                    <a:satMod val="115000"/>
                    <a:alpha val="4000"/>
                  </a:schemeClr>
                </a:gs>
                <a:gs pos="100000">
                  <a:schemeClr val="tx1">
                    <a:shade val="100000"/>
                    <a:satMod val="11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53"/>
          <p:cNvGrpSpPr/>
          <p:nvPr userDrawn="1"/>
        </p:nvGrpSpPr>
        <p:grpSpPr>
          <a:xfrm>
            <a:off x="-1044624" y="332656"/>
            <a:ext cx="360040" cy="288032"/>
            <a:chOff x="-396552" y="908720"/>
            <a:chExt cx="360040" cy="288032"/>
          </a:xfrm>
        </p:grpSpPr>
        <p:sp>
          <p:nvSpPr>
            <p:cNvPr id="55" name="Abgerundetes Rechteck 54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Rechteck 55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6"/>
          <p:cNvGrpSpPr/>
          <p:nvPr userDrawn="1"/>
        </p:nvGrpSpPr>
        <p:grpSpPr>
          <a:xfrm>
            <a:off x="-1044624" y="-288032"/>
            <a:ext cx="360040" cy="288032"/>
            <a:chOff x="-396552" y="908720"/>
            <a:chExt cx="360040" cy="288032"/>
          </a:xfrm>
        </p:grpSpPr>
        <p:sp>
          <p:nvSpPr>
            <p:cNvPr id="58" name="Abgerundetes Rechteck 57"/>
            <p:cNvSpPr/>
            <p:nvPr userDrawn="1"/>
          </p:nvSpPr>
          <p:spPr>
            <a:xfrm>
              <a:off x="-396552" y="908720"/>
              <a:ext cx="360040" cy="288032"/>
            </a:xfrm>
            <a:prstGeom prst="roundRect">
              <a:avLst>
                <a:gd name="adj" fmla="val 49559"/>
              </a:avLst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Rechteck 58"/>
            <p:cNvSpPr/>
            <p:nvPr userDrawn="1"/>
          </p:nvSpPr>
          <p:spPr>
            <a:xfrm>
              <a:off x="-180528" y="908720"/>
              <a:ext cx="14401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0" name="Picture 13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69043"/>
            <a:ext cx="271463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5" descr="AEI_Logo_transparent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5909" y="442789"/>
            <a:ext cx="404813" cy="458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887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914400" y="6500813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26.04.2013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17838" y="6497638"/>
            <a:ext cx="3641725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Alexander Wanner: Seismic Attenuation System for the 10 m Prototype</a:t>
            </a:r>
            <a:endParaRPr lang="en-A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781800" y="6497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E627C15-B07C-4440-A7FB-EF12EBE65F7F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42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148DB-54C5-4B20-8158-E01C14D11D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ASPE Sprint Topical, MIT 13 April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06FC2-A67D-4946-8605-771822393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145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D9B59-7BBC-4948-8B97-655F4CC10D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ASPE Sprint Topical, MIT 13 April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06FC2-A67D-4946-8605-771822393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02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AF3C7-8A29-4820-B730-B8994A2ED0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ASPE Sprint Topical, MIT 13 April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06FC2-A67D-4946-8605-771822393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3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Conor Mow-Lowry, AEI-Hannover, August 2016</a:t>
            </a: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B4C19-7FAC-484F-BB62-594179FBEC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522948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3BFE-E326-4F18-A0AD-B1627B49A7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ASPE Sprint Topical, MIT 13 April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06FC2-A67D-4946-8605-771822393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87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49B2C-4138-4934-A202-CE7B6B2AB8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ASPE Sprint Topical, MIT 13 April 2010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06FC2-A67D-4946-8605-771822393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57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C478-B66F-4713-83AD-BDED7C1410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ASPE Sprint Topical, MIT 13 April 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06FC2-A67D-4946-8605-771822393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51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25B7-CAD3-4B78-B060-39544E7996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ASPE Sprint Topical, MIT 13 April 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06FC2-A67D-4946-8605-771822393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44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7A05F-61C4-4533-98BE-D341054A6A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ASPE Sprint Topical, MIT 13 April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06FC2-A67D-4946-8605-771822393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3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2B3F8-B66E-4F10-AA99-E536510391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ASPE Sprint Topical, MIT 13 April 2010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06FC2-A67D-4946-8605-771822393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5343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F807A-C65D-43DF-BA5D-20F687B05A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ASPE Sprint Topical, MIT 13 April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06FC2-A67D-4946-8605-771822393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80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75B0A-17D7-4138-A2EF-A6591A33A8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ASPE Sprint Topical, MIT 13 April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06FC2-A67D-4946-8605-771822393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069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09D5F425-26AD-484E-997D-DB74041619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321"/>
            <a:ext cx="9144000" cy="695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3F0D8B-2C85-495F-95DB-2FC430A5C283}"/>
              </a:ext>
            </a:extLst>
          </p:cNvPr>
          <p:cNvSpPr/>
          <p:nvPr userDrawn="1"/>
        </p:nvSpPr>
        <p:spPr>
          <a:xfrm>
            <a:off x="1474077" y="4958054"/>
            <a:ext cx="5856889" cy="488077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67876" y="1233263"/>
            <a:ext cx="7358063" cy="853303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344251" y="2480733"/>
            <a:ext cx="4405313" cy="54398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>
                <a:latin typeface="Open Sans"/>
              </a:defRPr>
            </a:lvl1pPr>
            <a:lvl5pPr>
              <a:defRPr/>
            </a:lvl5pPr>
          </a:lstStyle>
          <a:p>
            <a:pPr lvl="0"/>
            <a:r>
              <a:rPr lang="en-GB" dirty="0"/>
              <a:t>Authors/sub-title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017" y="4589905"/>
            <a:ext cx="1983145" cy="11990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73" y="4627643"/>
            <a:ext cx="2738847" cy="10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4273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67874" y="1233261"/>
            <a:ext cx="7358063" cy="853303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344249" y="2480733"/>
            <a:ext cx="4405313" cy="54398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>
                <a:latin typeface="Open Sans"/>
              </a:defRPr>
            </a:lvl1pPr>
            <a:lvl5pPr>
              <a:defRPr/>
            </a:lvl5pPr>
          </a:lstStyle>
          <a:p>
            <a:pPr lvl="0"/>
            <a:r>
              <a:rPr lang="en-GB" dirty="0"/>
              <a:t>Authors/sub-title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015" y="4589902"/>
            <a:ext cx="1983145" cy="11990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72" y="4564577"/>
            <a:ext cx="2738847" cy="10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7755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4038600" cy="4210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038600" cy="4210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Conor Mow-Lowry, AEI-Hannover, August 2016</a:t>
            </a: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52CBC2-8084-41F8-B79C-17BAD66626B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845457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669727" y="86495"/>
            <a:ext cx="7804548" cy="872133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8" y="1088338"/>
            <a:ext cx="7804547" cy="4311551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spcAft>
                <a:spcPts val="1200"/>
              </a:spcAft>
              <a:buSzPct val="120000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557802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marL="836704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marL="1115606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400">
                <a:latin typeface="Open Sans"/>
                <a:ea typeface="Open Sans"/>
                <a:cs typeface="Open Sans"/>
                <a:sym typeface="Open Sans"/>
              </a:defRPr>
            </a:lvl4pPr>
            <a:lvl5pPr marL="1394507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4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0203"/>
            <a:ext cx="1458506" cy="8818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24" y="6014701"/>
            <a:ext cx="2138176" cy="84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18943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&amp; Bullets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669727" y="86495"/>
            <a:ext cx="7804548" cy="872133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idx="1"/>
          </p:nvPr>
        </p:nvSpPr>
        <p:spPr>
          <a:xfrm>
            <a:off x="110052" y="1088338"/>
            <a:ext cx="4461949" cy="5291441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spcAft>
                <a:spcPts val="1200"/>
              </a:spcAft>
              <a:buSzPct val="120000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557802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marL="836704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marL="1115606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400">
                <a:latin typeface="Open Sans"/>
                <a:ea typeface="Open Sans"/>
                <a:cs typeface="Open Sans"/>
                <a:sym typeface="Open Sans"/>
              </a:defRPr>
            </a:lvl4pPr>
            <a:lvl5pPr marL="1394507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4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4246688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ullets 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718A417-C800-5F39-9392-A1FCC8F6A8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89B741-AF8A-CC1B-482B-1D64D0F399D2}"/>
              </a:ext>
            </a:extLst>
          </p:cNvPr>
          <p:cNvSpPr/>
          <p:nvPr userDrawn="1"/>
        </p:nvSpPr>
        <p:spPr>
          <a:xfrm>
            <a:off x="6967538" y="6194297"/>
            <a:ext cx="2176462" cy="441146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669727" y="86495"/>
            <a:ext cx="7804548" cy="87213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8" y="1088338"/>
            <a:ext cx="7804547" cy="4311551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spcAft>
                <a:spcPts val="1200"/>
              </a:spcAft>
              <a:buSzPct val="120000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557802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marL="836704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marL="1115606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400">
                <a:latin typeface="Open Sans"/>
                <a:ea typeface="Open Sans"/>
                <a:cs typeface="Open Sans"/>
                <a:sym typeface="Open Sans"/>
              </a:defRPr>
            </a:lvl4pPr>
            <a:lvl5pPr marL="1394507" indent="-278902">
              <a:spcBef>
                <a:spcPts val="0"/>
              </a:spcBef>
              <a:spcAft>
                <a:spcPts val="600"/>
              </a:spcAft>
              <a:buFontTx/>
              <a:buChar char="-"/>
              <a:defRPr sz="1400">
                <a:latin typeface="Open Sans"/>
                <a:ea typeface="Open Sans"/>
                <a:cs typeface="Open Sans"/>
                <a:sym typeface="Open Sans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7459"/>
            <a:ext cx="1458506" cy="8818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24" y="6007081"/>
            <a:ext cx="2138176" cy="84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6285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ck 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22775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Whit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43931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Conor Mow-Lowry, AEI-Hannover, August 2016</a:t>
            </a: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C05D1D-2E9A-4F42-A847-C2CC0E9F613A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9548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Conor Mow-Lowry, AEI-Hannover, August 2016</a:t>
            </a: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ED4D1B-5F8C-4B2A-B1D4-E74556717394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70843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Conor Mow-Lowry, AEI-Hannover, August 2016</a:t>
            </a: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DC66F0-442E-4ED2-94D2-2FC54C37C25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88315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Conor Mow-Lowry, AEI-Hannover, August 2016</a:t>
            </a: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09F5DA-BC65-4053-B502-6D033DDBB171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77410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Conor Mow-Lowry, AEI-Hannover, August 2016</a:t>
            </a: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7DE0E-3FB2-4C57-902C-32005D21F77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77918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94B0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651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82296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Click to 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24525" y="6597650"/>
            <a:ext cx="21336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5288" y="6597650"/>
            <a:ext cx="5040312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Conor Mow-Lowry, AEI-Hannover, August 2016</a:t>
            </a:r>
            <a:endParaRPr lang="en-A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01013" y="6597650"/>
            <a:ext cx="585787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02A2899-C832-4767-B655-A7913476CF4F}" type="slidenum">
              <a:rPr lang="en-AU" altLang="en-US"/>
              <a:pPr/>
              <a:t>‹#›</a:t>
            </a:fld>
            <a:endParaRPr lang="en-AU" altLang="en-US"/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818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527688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 bwMode="invGray">
          <a:xfrm>
            <a:off x="0" y="76470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hteck 6"/>
          <p:cNvSpPr/>
          <p:nvPr/>
        </p:nvSpPr>
        <p:spPr bwMode="ltGray">
          <a:xfrm>
            <a:off x="0" y="1"/>
            <a:ext cx="9143999" cy="76470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80392"/>
            <a:ext cx="8229600" cy="612304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de-DE" dirty="0"/>
              <a:t>Titelmasterformat durch</a:t>
            </a:r>
            <a:endParaRPr kumimoji="0"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908721"/>
            <a:ext cx="8507288" cy="549208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de-DE"/>
              <a:t>Textmasterformate durch Klicken bearbeiten</a:t>
            </a:r>
          </a:p>
          <a:p>
            <a:pPr lvl="1" eaLnBrk="1" latinLnBrk="0" hangingPunct="1"/>
            <a:r>
              <a:rPr kumimoji="0" lang="de-DE"/>
              <a:t>Zweite Ebene</a:t>
            </a:r>
          </a:p>
          <a:p>
            <a:pPr lvl="2" eaLnBrk="1" latinLnBrk="0" hangingPunct="1"/>
            <a:r>
              <a:rPr kumimoji="0" lang="de-DE"/>
              <a:t>Dritte Ebene</a:t>
            </a:r>
          </a:p>
          <a:p>
            <a:pPr lvl="3" eaLnBrk="1" latinLnBrk="0" hangingPunct="1"/>
            <a:r>
              <a:rPr kumimoji="0" lang="de-DE"/>
              <a:t>Vierte Ebene</a:t>
            </a:r>
          </a:p>
          <a:p>
            <a:pPr lvl="4" eaLnBrk="1" latinLnBrk="0" hangingPunct="1"/>
            <a:r>
              <a:rPr kumimoji="0" lang="de-DE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de-DE"/>
              <a:t>26.04.2013</a:t>
            </a:r>
            <a:endParaRPr lang="en-US" sz="100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 algn="ctr" eaLnBrk="1" latinLnBrk="0" hangingPunct="1"/>
            <a:r>
              <a:rPr kumimoji="0" lang="en-US" sz="1000">
                <a:solidFill>
                  <a:schemeClr val="tx2">
                    <a:shade val="50000"/>
                  </a:schemeClr>
                </a:solidFill>
              </a:rPr>
              <a:t>Alexander Wanner: Seismic Attenuation System for the 10 m Prototype</a:t>
            </a:r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5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6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1001C-0EBF-436D-B8E0-DA8DC0CD205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8/15/2023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ASPE Sprint Topical, MIT 13 April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7406FC2-A67D-4946-8605-7718223933D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72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9728" y="178594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875" tIns="31875" rIns="31875" bIns="31875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9728" y="182165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875" tIns="31875" rIns="31875" bIns="31875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66999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</p:sldLayoutIdLst>
  <p:transition spd="med"/>
  <p:txStyles>
    <p:titleStyle>
      <a:lvl1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100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278902" marR="0" indent="-278902" algn="l" defTabSz="366556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557802" marR="0" indent="-278902" algn="l" defTabSz="366556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836704" marR="0" indent="-278902" algn="l" defTabSz="366556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115606" marR="0" indent="-278902" algn="l" defTabSz="366556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394507" marR="0" indent="-278902" algn="l" defTabSz="366556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673408" marR="0" indent="-278902" algn="l" defTabSz="366556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952310" marR="0" indent="-278902" algn="l" defTabSz="366556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231211" marR="0" indent="-278902" algn="l" defTabSz="366556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510112" marR="0" indent="-278902" algn="l" defTabSz="366556" rtl="0" latinLnBrk="0">
        <a:lnSpc>
          <a:spcPct val="100000"/>
        </a:lnSpc>
        <a:spcBef>
          <a:spcPts val="2636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43434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8687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30305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57374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17175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860609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04046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147480" algn="ctr" defTabSz="366556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conor\Google%20Drive\TrainSuspension.mp4" TargetMode="External"/><Relationship Id="rId1" Type="http://schemas.microsoft.com/office/2007/relationships/media" Target="file:///C:\Users\conor\Google%20Drive\TrainSuspension.mp4" TargetMode="Externa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pp.sli.do/event/feM5JT34qMLuDUDwBXHDDH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.ac.uk/download/pdf/286186961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17315" y="1333798"/>
            <a:ext cx="8207375" cy="954107"/>
          </a:xfrm>
        </p:spPr>
        <p:txBody>
          <a:bodyPr/>
          <a:lstStyle/>
          <a:p>
            <a:pPr algn="ctr" eaLnBrk="1" hangingPunct="1"/>
            <a:r>
              <a:rPr lang="en-US" altLang="en-US" b="1" dirty="0"/>
              <a:t>Seismic Noise and LIGO</a:t>
            </a:r>
            <a:br>
              <a:rPr lang="en-US" altLang="en-US" b="1" dirty="0"/>
            </a:br>
            <a:r>
              <a:rPr lang="en-US" altLang="en-US" sz="2000" dirty="0"/>
              <a:t>Why the biggest noise source isn’t the </a:t>
            </a:r>
            <a:r>
              <a:rPr lang="en-US" altLang="en-US" sz="2000" dirty="0" err="1"/>
              <a:t>baddest</a:t>
            </a:r>
            <a:endParaRPr lang="en-US" altLang="en-US" sz="1600" dirty="0"/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23528" y="2895327"/>
            <a:ext cx="8784976" cy="461665"/>
          </a:xfrm>
        </p:spPr>
        <p:txBody>
          <a:bodyPr/>
          <a:lstStyle/>
          <a:p>
            <a:pPr algn="ctr" eaLnBrk="1" hangingPunct="1"/>
            <a:r>
              <a:rPr lang="en-US" altLang="en-US" sz="2400" b="1" dirty="0"/>
              <a:t>Conor Mow-Lowry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60000">
            <a:off x="551820" y="4496008"/>
            <a:ext cx="2559314" cy="1919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-240000">
            <a:off x="3147239" y="4547927"/>
            <a:ext cx="2891068" cy="1920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807">
            <a:off x="5774540" y="4657557"/>
            <a:ext cx="3067527" cy="1854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701974E-9A50-4EA4-8F16-F106C84514AE}"/>
              </a:ext>
            </a:extLst>
          </p:cNvPr>
          <p:cNvGrpSpPr/>
          <p:nvPr/>
        </p:nvGrpSpPr>
        <p:grpSpPr>
          <a:xfrm>
            <a:off x="6948264" y="55893"/>
            <a:ext cx="2138176" cy="641950"/>
            <a:chOff x="6754657" y="2628064"/>
            <a:chExt cx="2138176" cy="6419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1342983-0085-4ECC-BF75-661046ECA65A}"/>
                </a:ext>
              </a:extLst>
            </p:cNvPr>
            <p:cNvSpPr/>
            <p:nvPr/>
          </p:nvSpPr>
          <p:spPr>
            <a:xfrm>
              <a:off x="6782732" y="2628064"/>
              <a:ext cx="2088232" cy="6354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3EC5A4E-A5F9-48FE-9798-F61FFAE33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4657" y="2634505"/>
              <a:ext cx="2138176" cy="63550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CD707E0-5723-47FC-ADC1-FAEAC6C3F6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4" y="50337"/>
            <a:ext cx="1440160" cy="6530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1268760"/>
            <a:ext cx="9144000" cy="4153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81345" y="1395787"/>
            <a:ext cx="8329022" cy="3967783"/>
            <a:chOff x="381345" y="1395787"/>
            <a:chExt cx="8329022" cy="3967783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1345" y="1395787"/>
              <a:ext cx="8329022" cy="3967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Rectangle 46"/>
            <p:cNvSpPr/>
            <p:nvPr/>
          </p:nvSpPr>
          <p:spPr>
            <a:xfrm>
              <a:off x="5796136" y="4365104"/>
              <a:ext cx="2736304" cy="352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pic>
        <p:nvPicPr>
          <p:cNvPr id="25" name="Picture 2" hidden="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/>
          <a:stretch>
            <a:fillRect/>
          </a:stretch>
        </p:blipFill>
        <p:spPr bwMode="auto">
          <a:xfrm>
            <a:off x="313184" y="1268760"/>
            <a:ext cx="8507413" cy="407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hteck 47"/>
          <p:cNvSpPr/>
          <p:nvPr/>
        </p:nvSpPr>
        <p:spPr>
          <a:xfrm>
            <a:off x="7410450" y="4368800"/>
            <a:ext cx="977974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251520" y="4771020"/>
            <a:ext cx="1368152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Frequency</a:t>
            </a:r>
            <a:r>
              <a:rPr kumimoji="0" lang="de-DE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[</a:t>
            </a:r>
            <a:r>
              <a:rPr kumimoji="0" lang="de-DE" sz="1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Hz] 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315908" y="5098824"/>
            <a:ext cx="8504564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Time [s]            1000                    100                       10                    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1 	                  0.1</a:t>
            </a:r>
          </a:p>
        </p:txBody>
      </p:sp>
      <p:sp>
        <p:nvSpPr>
          <p:cNvPr id="34" name="Rechteck 33"/>
          <p:cNvSpPr/>
          <p:nvPr/>
        </p:nvSpPr>
        <p:spPr>
          <a:xfrm>
            <a:off x="2336464" y="5939988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[Nature2007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V.445 Nr.7129 pp754-756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doi:10.1038/nature05536</a:t>
            </a:r>
          </a:p>
        </p:txBody>
      </p:sp>
      <p:sp>
        <p:nvSpPr>
          <p:cNvPr id="22" name="Titel 2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Seismic</a:t>
            </a:r>
            <a:r>
              <a:rPr lang="de-DE" dirty="0"/>
              <a:t> </a:t>
            </a:r>
            <a:r>
              <a:rPr lang="de-DE" dirty="0" err="1"/>
              <a:t>noise</a:t>
            </a:r>
            <a:r>
              <a:rPr lang="de-DE" dirty="0"/>
              <a:t> model</a:t>
            </a:r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957AF-53C0-420B-9C2D-77DB141656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A6378">
                  <a:shade val="50000"/>
                </a:srgb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251520" y="5445224"/>
            <a:ext cx="72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[Peterson 1993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OBSERVATIONS AND MODELING OF SEISMIC BACKGROUND NOISE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7" name="Ellipse 26"/>
          <p:cNvSpPr/>
          <p:nvPr/>
        </p:nvSpPr>
        <p:spPr>
          <a:xfrm>
            <a:off x="5220072" y="2924944"/>
            <a:ext cx="288032" cy="288032"/>
          </a:xfrm>
          <a:prstGeom prst="ellipse">
            <a:avLst/>
          </a:prstGeom>
          <a:gradFill flip="none" rotWithShape="1">
            <a:gsLst>
              <a:gs pos="100000">
                <a:srgbClr val="9966FF"/>
              </a:gs>
              <a:gs pos="20000">
                <a:schemeClr val="tx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4499992" y="3573016"/>
            <a:ext cx="288032" cy="288032"/>
          </a:xfrm>
          <a:prstGeom prst="ellipse">
            <a:avLst/>
          </a:prstGeom>
          <a:gradFill flip="none" rotWithShape="1">
            <a:gsLst>
              <a:gs pos="100000">
                <a:srgbClr val="9966FF"/>
              </a:gs>
              <a:gs pos="20000">
                <a:schemeClr val="tx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555776" y="3356992"/>
            <a:ext cx="2032264" cy="276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63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txBody>
          <a:bodyPr wrap="non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Primary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microseism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9966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564346" y="2896562"/>
            <a:ext cx="2242455" cy="276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63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txBody>
          <a:bodyPr wrap="non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Secondary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microseism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9966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2411760" y="4365104"/>
            <a:ext cx="1224136" cy="360040"/>
          </a:xfrm>
          <a:prstGeom prst="ellipse">
            <a:avLst/>
          </a:prstGeom>
          <a:gradFill flip="none" rotWithShape="1">
            <a:gsLst>
              <a:gs pos="100000">
                <a:srgbClr val="9966FF"/>
              </a:gs>
              <a:gs pos="20000">
                <a:schemeClr val="tx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661741" y="4016097"/>
            <a:ext cx="1262187" cy="276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63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txBody>
          <a:bodyPr wrap="non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Earth‘s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hum</a:t>
            </a:r>
          </a:p>
        </p:txBody>
      </p:sp>
      <p:sp>
        <p:nvSpPr>
          <p:cNvPr id="13" name="Textfeld 12"/>
          <p:cNvSpPr txBox="1"/>
          <p:nvPr/>
        </p:nvSpPr>
        <p:spPr>
          <a:xfrm rot="2186938">
            <a:off x="1269728" y="1751621"/>
            <a:ext cx="1474296" cy="276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63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txBody>
          <a:bodyPr wrap="non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Ground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tilting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9966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2" name="Gruppieren 32"/>
          <p:cNvGrpSpPr/>
          <p:nvPr/>
        </p:nvGrpSpPr>
        <p:grpSpPr>
          <a:xfrm>
            <a:off x="2298700" y="4564460"/>
            <a:ext cx="2959100" cy="1447612"/>
            <a:chOff x="2298700" y="4565651"/>
            <a:chExt cx="2959100" cy="1344210"/>
          </a:xfrm>
          <a:solidFill>
            <a:schemeClr val="bg1"/>
          </a:solidFill>
        </p:grpSpPr>
        <p:pic>
          <p:nvPicPr>
            <p:cNvPr id="10244" name="Picture 4" descr="http://www.nature.com/nature/journal/v445/n7129/images/nature05536-f1.2.jpg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 l="15107" t="8981" r="45907" b="75173"/>
            <a:stretch>
              <a:fillRect/>
            </a:stretch>
          </p:blipFill>
          <p:spPr bwMode="auto">
            <a:xfrm>
              <a:off x="2298700" y="5067952"/>
              <a:ext cx="2959100" cy="841909"/>
            </a:xfrm>
            <a:prstGeom prst="rect">
              <a:avLst/>
            </a:prstGeom>
            <a:grpFill/>
            <a:ln w="38100">
              <a:noFill/>
            </a:ln>
          </p:spPr>
        </p:pic>
        <p:cxnSp>
          <p:nvCxnSpPr>
            <p:cNvPr id="18" name="Gerade Verbindung 17"/>
            <p:cNvCxnSpPr/>
            <p:nvPr/>
          </p:nvCxnSpPr>
          <p:spPr>
            <a:xfrm flipV="1">
              <a:off x="2317750" y="4581128"/>
              <a:ext cx="166018" cy="734473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flipH="1" flipV="1">
              <a:off x="2997200" y="4565651"/>
              <a:ext cx="2247900" cy="738158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54" name="AutoShape 14" descr="data:image/jpeg;base64,/9j/4AAQSkZJRgABAQAAAQABAAD/2wCEAAkGBhQSEBQUEhISFRUWFxQYFxcYFBcUFxQYFBUVFhcVFxUXHCYeFxkkGhQVHy8gIycpLCwsFR4xNTAqNSYsLCkBCQoKDgwOGg8PGi0kHyQuKSwsKS4sNSwsLCwpLikvLCwsKSwsLCwsLCkqLywsKSwsLCwpLCksLCksKSkpKSksLP/AABEIAJ8BPgMBIgACEQEDEQH/xAAcAAAABwEBAAAAAAAAAAAAAAAAAgMEBQYHAQj/xABMEAABAwIDBAYFBwgHCAMAAAABAgMRAAQSITEFBkFREyJhcZGhBzKBscEUI0JSYpLRM3KCorLC4fAWJENTc5OjFRc0RGOD0vEls8P/xAAZAQEBAQEBAQAAAAAAAAAAAAAAAQIDBAX/xAAuEQEBAAECAwUHBQEBAAAAAAAAAQIDESExQQQSExRRImGRobHB8DJCgdHhcVL/2gAMAwEAAhEDEQA/AHcUIo8UIoCRQijxQigJFCKPFCKAkUIo8UIoCRQijxQigJFCKPFCKAkUIo8UIoCRRHXAn1iB3mJ7udKqHKmbex0SVLHSKOqlZ5fVA0SOwfxoFBdo+uKMH0/WT4imB2Q0hUFJwrPVUFKTCj9AwdDqO8ilf9gNcOk/zFn3mgehQ5jxrsVHL3dSdHHR3FJ/aSaGyGXG0QtWOMWYEeqSCCJyOWuh7KCRihFHihFASKEUeKEUBIoRR4oRQEihFHihFASKEUeKEUBIoRR4oRQEihFHihFASKEUeKEUBIoRR4oRQEihFHihFApFCKUw0MNAnFCKUw0MNAnFCKUw0MNAnFCKUw0MNAnFCKPFdw0CcUIpTDQw0CcUIo8V3DQJxQw0phoYaBB1kKBBEg60jbrIPRrMqGaVH6aeZ+0NCO48cnuGkLy3xIMTiGaSIBChpBOXZnlnnQHikGhhcUOCgFjv9VQ8kn21BXW+K2Mn7RaFADRacKif7sn188oEnsrid5HQWems3kuqJ6qMK8SSM8IxYgBKZJyBGtBZYoRXWzIBgiQDB1E8DHEUbDQEihFKYaGGgTihFKYa5FTeJbJzEihFGKhzoinQKxdTCdXK6+nOeUdihFF6XsrnSVi9owcr2zSnUeKEUQrPOiLSrgr3VnzOLHntP0paKEUxW+scfKuC+X2eFa8fBqds06fxQimQ2grkPOnFtdhZjQ8BOvdW8dXG8I64dowzu0pWKEUphoYa6O5OKEUphoYaA8UIpWKEUCUUIpWKGGgSihFK4aEUCUUIpUJoYaBKKEUrhoR/M1N4m8JRQilCRzHiKKXE/WHjU709We/jOsFihhpnd7w2zSsDlw0hWsFUGKm9nbO6ZpLqXWQ2rNKiuAocx2Vd413ptuYYaEVKqs7dPr3aD2ISVGknLmzTp07h/RQPxrN1MZzrllr6ePOo+K4tQSCokAAEknQAcaWc2un+zZbT2mVnzMU0d2osgyuByACR5CuV7Rj0ee9twnKWq4i2XeKNy4y4WUEptmlBSekUqE9MscASYBOgBNT2ztkIYTqCsxiWpWJatcpJJwichwpu/tZA9d1A71j8aYOb0Ww1fb9hn3Vjx8ryjHm9S/pxWErTz8jRF3CRz8gKq72+1sNFLV3INMrjfpogjonFAiDomfOne1r0Z8TtOXT5f2tytqI+z9HiSet6uQ50grbKeH2tE8Eanu4VS3N+o9S3TrOauIETkOWVNXN+X/ooZT+iT8anc1Lz+p4Wvlzt+P8ATQmrkqSFZiQMjqJ+NArrNXN8LpX9oB3JApo5tx9WrznjHuqeXyvOs+SzvOxqZcps9tFsHrONiOa093OsqcuVq1Ws96lH3miEcx/PfWp2b1rc7B65NQXvLbDV9v70+6kjvdbf3oPjWZ0BWvLY+rc7Dh1taaje62JHzo9uXvqWtrtDglC0qHYQde6sep5szaa7dwONnQ9YcFp4pI58qzl2abezWNTsEs9i8V532v1NMpwGCowSOQE/hVQstpXDjiG21FS1qCUpxRKjkBKiAO8wKuu17NF18mSVEIcVqI0KFERPdXF+i5jTpXIM/VNXR7sw4uvY8JdKbxC7T2btS1bLr7DjbYIBUVtKAJMD1VE61H2W9ToUMWYkcM/YasqfRU0PVeWJj6IjL313/dgkaPq+4K67YV6rpY3osdjchxAUDMx7pnuM0vFRO7zBaCmSSS2oonSRAWgx3Ej9GpqK3jyMLbOJOKEUrFCK02Uw03ur1KMolXfAHZ2mnL6sKFK+qlR8ATWH3TbzbhQ+XEuJErClkkEiZOZGczWcpbOF2c9THLKbY3Zrh2r+Z5/jSTu2oGRRMjike3Os0d2HchvpVMOhuAcZHVgxB14zQvN2rloEu260gYcROEhOI9WcJMTNcfCy/wDTz+Xz6538/loS94iNVtD/ALiP55+FFTvOiOtcNA9jiTxPEdkVn11u9cNI6R23WhAIBUSiAToOqonOaXTcGJFla/5Sz4ysis5aVnWr5XfnnV2VvWzxuUfen3Ukre5j+/B7sR+FUm9uSEKm2tWwZBUlhKVJ7lHQ9tTTG0rxoIb+RpB6MqTiRJU2gZuRi0GWflUmjvN+PxTyeF/damVb1sfXWe5tZ+FN3N9rZORWqfzD8aYW28l4tTYDVujpUqW2pTcJWlOqhCpjKKibbaVylTvRqAlZK4SiMUxkVaCngTbj9f8ADyWl1tWP+m9udOkPcmuHfRr6jufNMe+oNO2L1SsIeMnQAsydcgOOlNdqXNwVJTcKWY6wCoET3dlJozfjPn/i+T0OlqDv7w3FypSp6yz4Tw7YEeyrkd+MICW2EgJAAlRyAEDICqTspjHcIRl11hMnRONQTiMcBM1bbXdYKcKVPpwhouBSUHPrpQkQTliKpk6V3yxxvCu+WjjntvOQPb8XB9UNJ/RJ95pVraF46gL+VWzaTPrOIbIgx6uEkU1s93ULQ6pT4QUOrbCSEjEEISoqzP2gIFI2u761WnyophqSnH1YxD6IBUFE9wOlS6c24fRJpaWPPE5uy4EKKtpNKIBOBClqKjyBSkChZ2VqttKn70hRSCUlySCdRAk1C3RbCF4FHEkT6kDLLIzWr76ejCyttkruGW1JeQ2F41OuLnISMKlYdeykx2m2/wAo6SY/tmyjKs9mJB+dWswYjpDnHd3VG2L1oG09Kw+tzPFhdKEzPAATpFaDfbjWibVawylJQyDpjUoqaKioqVMHEMtImqtu9ul0uz1Xa1QhLnRkCZJISZEcOsNc9azJ3ptbfp9Nm7bhx2Rydp2qT1NnpP8AiPOr8iYqN2rfJWUkMMsBIIhsRimM1EnM5Zd5q27m7nJvw4R82ErSnPG4TjBOiVJyGHzptsa3TbbcbSpC3EMrXiShtTiiA0tMhGZ9ZSe6rjjjjeG+/vtv3Lnbws2+H2U4OA8f405b2c6pGNLSyj62Hq64fWOWuXeIrW/Sdta3etHSizuELDbaUrcti2lALmuI+rymKn/Rhs5B2VYY0pVi6VRxAKyWXnIz4SZ9layz2+JJuwH5OvEE4DiVACciVSYAGEnjS7uyH0rwFhwK+rAnnpPlWkeldtLW27JLLIJShtfRthKSs9Ko5aCYbOtTW1dq3Cn21o2S+gdQwXLdOKVSD6/Ga1btxSTdia0EEhQKSDBBEEEcCOBriSchJjlwqR3luFOX10taC2tb7qlIJCiglR6pUkkGOyo9GtaRLWexcYSSsjECcgMtaR2rs8NKACiqUk5gZGQOFTezNGv8OfETUZvIfnP0B5qoI21Yx4s/VSpXhFO37BKWkrBMlOIjh60Aj+eFH3etwtTgOmAAx9o/wqwbQ2UhNoVAmQ2oDlAUTn20B7AFyytRqQ4UeGNIqy7P2U1gHSNqxRnClD3Kiq3uqubVr7F0ie4rR/5HxrT0Wyfqp8BXPT6/9rhocO9PfVa/2SzPquf5jvwXTey2YFvqRjcSkaQ4snPnKqtrlqmfVT4CodpvDerjkk+6u+O1rtTN+wFu8khSlBYkkmc2lCR34Vq+5Uthpjtv1MR/sbgJP5jwEn7r58KfWxlCT2Ce/j51jKbZ2OeP6qGGhhpTDQw0dSG2B8w52iPvEJ+NZNvyudo3ahoF4Ry6raMq1nbysLIJyHSMSc8k9KgqJjgADWPbyXQcv7lSVApW8SnkQYSFDsMZUGmbw7KwbOHzrxH9XThKwU9ZaBER286P6QOrbXHL5VbIMch0Mx41L7628bPbByxXVmkT/jN/hUX6RUDCEEKBdvmTGEkKSpaIgjInqxGsj20ERv3YhFk6cbyvnGICnVKHWw6jicqqm+NvhU1kM2EcNTKpMeFW70hgi1giAty2GozUnHI79Khd+rX5y1nQpCOOZxIgTH2j4VE6nXpP2UUW9qca1S2tHWw9X8mYGEDkdZ0qT35HRv26pUP6nejqwNLfHBngSmP0uFL+lk/NWaMvyqR4hI+IpL0sjA3brz0uEH9O3UnPsn4UhEKi0wDYyiVELZMhWYAOFWEdmZyM0huk2DduGBHTLEZRBcCoj2VLbxW5bttkGD1UpT/oA+8VC7nOnpMWgLwUT3lRjPnzpSk2iBt2QIi5VplGSk6cKV9JapvgOTaf2ZqPVcBO1Qqc1XesgiFOwB35079Iqv8A5BfYlP7P8aUvRUd12Qu9ZSoSCpUjmAkn4Voe4dugl3ClIPyQSYEnG5In7hqi7ktTetnkHD/pqrQPRgwZfBSpMM2yM0kHW44HsApWjzdnZFuu3fdWwytfSXJxKbSpWEEgDERMdU0z6MjdNhWeb5Jy+stYnszp3uyvBs94ni3cL8Xn/wARSu0U4N0LdPBZtye7pgsnwTUnFLzZU23ixDmUJ+8sJ+Neg/TMSnYzgHFTSPvKCfjWGWVt/W0I53LCP9ZIrdvTKJ2YE/WuLYD/ADU1OZyqI3uZDdjeFIAJtpV2lKQic+MZZVDbvsEbsKIBMvuKyBOScp7oTUt6Q7pPyS7SCJLS0ajXGnI0vu2Oj3UeUDn8mvVA/nB2PhWcZxXLp/KC9Dif6pcqzn5S0Af+1P71Ibg9bee4PJNyf9RpPxqS9EDEbOeMgzdeGG3ZMeZpj6Ixj23er5Bf6zs/u06389C9P5Wb0zuRY3Xa3a+d0AfI089HSIsrAf8ARb82Fq/eqE9PD+G0dA+km3Hg8pXwq17qNYWbVP1UoT91hQqZ/f7xufnzUDf44t6LYa4WUZdyLpXxq/bYbPzcj6LXlhn3mqJeq6TfJI/ukoHha4v/ANhWibZOK9abJ6haWojtSoQZ14edaynelnuZxu1leaduO4rq4PN57/7FCkF2qkBBUkpC0lSCR6yfrDmKF6uXXTzcd83FU92ttcPN2yAlQ6BhLZmOsUgAkRwrVt3kiTbZNWAgtDk2n9hNRO8n5Y/mo88VTLOTyRyQB+qmoLeE/PL/AER+qT8a0h3uqn8qeeAeGI/Graq3LlspIGeFY8lH4VAbkbOU6lQSknrjFEZJ6oJz7Ca0zYGwSHHUdGtSFCEKMEwZnKcta3jjulrNd0nv6k+fquNr/VQf3K0xB7TMnj21SbDYYZsUxMvWoUsH6LjSnEKHjFXjZ9q4ppCoSQpKVetzAPKs6G3eyefDhnnPfPokgsKSCP541DvIi870Dyn8Kmbe3WEgYOX0hTO72avp0uQAAnCROfHPzrp3dq7W8EPt14F+4toVL1s26kgSAUlbZJ5aIinGwrjGyD7fvgL/AHjSbThXcurOES042M5JLfRqAB5fEmk91icKk8ioDuS64gfq4K5an6pWP3RL4aGGlcNDDR2K6BXcaRxIUIUlJkEGQM5pS9eDba1kEhIJIGpHtqs2G8yCn55CgrEqMEKGGTh1Osa0E98haIghahyU64sDtAUowrkRmOFJp2e0qZ6RR4YnXF4TMhSSonCsHiM6ZJ3gtzxdHen8DSiduW5/tSO9Kvwqhxc7JZUk9IFuDk6tToE6kBWionPXM1HXe59qcEpcIxpGbhVqDz9lPDtJhQI6dInLMEa0m7dhQAD1tMpUPnCJKVAnLDyBqbJtKId0bSQFIK5CoxqxYTHrJnRXI8KV/oqwclqWtJ9ZCsGFQBBgwmQJA0jSlkLKiOuzAJzDs8CNI7adhBOikH9IVVRg3SbggPOhMRHUMJ+qCUyNB4U3O49vKuiUtkBXqoOWQ9bPjmanQwrs8aSUhaVGUqIMHIYuAB07h41Nks3Vq19HrQW4UvLSQqJAEnEhCzxyzM1Hb77rtNWbz0uOPpU0OkUozhWoAiJiO051bmnVJWuUuAKwmcCtQnCdB9keNRe9jBds7gQqAhKs0kZtnFxHIedNjaKH6Idk9M++tKkpcaQ2pBMlIxKKVZA8tK09Td00+t5s263XAgLxLW2AG0qCAkhtWXWJMxBJrL/RDelu+eQNFsrGXNtaSD4Yq1dVxnnTZUczYuptnLUJaLbgUguhYxALzUSgpBkFRgDs51C7csbxzZrdj0Q6JsowOJKSpQEhMpKxE4sx2Va0Oge2kVv/ADaTyKPJSRTZLN1D2ZuW+m6S+6kpS2+2+pJScakocxFKEoKsShM8JwxV43y20i9t2W2i6ron2Hniu2uGfmmVArI6RsBR0OEZ+FOy71k9yh7vwpUP1Jjsqkbd2pa3jS2Le0eF04okEqASopOJaz1sgQCcxxFSLW9rSNhLsQHPlHQLawlAw41TImYjPjVmU/8AGm6rdtaBiabV1fpISrh2ikmyZcbvFd9H+32bfZqmXnFNuqdfcgNrOSm4QQpKSnMAcar+5W1H7T5bcoThWfk4SVoMKC3HZUBliHaDGlXa02BalCCbW3nCkz0aQSYGeWtK3WyGbhtAdSeqCBhWpuJOnVOk1i4Wy8VwtmUuTNd/d7H7xkdMUnQCE4ZiSOJ4nzrVd2dqxdPIMkNKbiTlmwqYHDWoyy3RtWlKKUuHElaDjcU4AlYhXrnIxlNFa3bKFqW3e3CVKjFKWFlWEQJKmyTllrXG6Oe04/nD+no8TDe8OCu3W2+i3kvroJCi00pQSTAOFm1bAJ4a1J3XpUW7icNs2lxCeqoOK0WpIWDKdIinG0dzg4glDqQ+sKS6+tlKlPJWpKiFBBREFCYjQJ7ahf8Ads9mPlDBChBPRrSQCRmBKgSIBz5VrPDUt9k08tOT2ozJapJPMk+JmutjP+eYrYn/AEZWJA+bWNBk6scQJ17aRX6LrEKSAl3PFPzy+An316HnUy5Kg4SgwYHuFV7aLhK1EmTi9yQK1c+iyy+tcDueV8aRHootFEjpHxH2k6kZ6igjvRW/DakBElS1EmewACI5Ctg2bZlPWBHDhWc2/ofZSfm729aJ+otKfbkkU52h6J3ktENbVuVzlhdedAVPAlC48q6zU2mzNis7O26HXVNAJLKV33QrH00vvl0ZTp1THYauO5V2V2qWyeswS0riermk+1JBrLt4d0b/AGapDrrQDaFDC42cbQ5AkQUjhmONXbdO7K3OlZWhPSIAUlQJClIOWhyUOsO2uGOXc1N+lcMvY1N+mX1aI0gj/wBU32srC0pUwYgd5yB9mvspku4uY6q2J4S2sgntOLT2VA3A2o8UpcFihGIFWFTizHHIpE5SInjXpucdtqm2dhBLLUjrJBJnhjBJ8zFV3dd3E67GmN3ycj3g1ZXFPKEF/Xk0ge+ah917BLYdKJKcZSCYlUEqUrLmtRrhqXezZiy96JjDQw0phoYaOylbQ3ouyhSHLKEqBBITck+wJZVVYRdBAPza05k9YrSZOv5Rsdta8EyQOdKHZ6TqJqDFnd4206xPLpG/xFNP6aNhUFC/YUn96twOwmFes2D7BFRV1uTbKOdu0fYDQZcN52vtjvTPuJps9tllTzawpuEzJViSoa6ZRxrSnPRnZq/5ZI7hFM3PRPaHRtQ8aCpp20ydHEeIpZvaLZ0Wn2KFWBfojZ+ipxP6Sx7jTdz0RH6Dyx3mf2gaoj0XnJZ9ij8DRb3aTiW1FLzqTlmFKJ1HCc6eK9E749VxpXe238ECmivR5dpMAW6o5JUk+IX8KBXZ+3H+jSflDpOeZUQTmeFKX+3H1MuJLyiFIUCDBkEVHPbo3yD/AMPP5r7qfKDTS6sLlIhdvcicjhcSrh9tNBBbmXymb/EiJh0Zicj2Vpre+C567aFeI/GqJ8tWhISs3iUpyAXbtrGX2kCfOl7fbjRy6dE8iCg+B0oL83vWyfWaWnuwn4g11d+w4FBL5RM5KRpPI669tUNzbjaVBKlCSJEZg+0U5Z2ghXqrSfbVF/ZQVkQ80oA8MlaHKJI86dfJFjQg+NZbs1Y6R6AsEKHrRB1zSQKmGb1xPquLHco+6aC8FtY4T7aaNXoT1VEBQyIJAI5ZGoBreW4T9MK/OSD5jOnad7VEQ402sfzzmglbC5+bSOXV+6SPhSltcZRyKh5k+41Bt7yWePApgtqMeplrnqgjtqUttpWkQFxMnr4sRntVQPxcUktec4QSSnrZSIidc+HnR22ml+o4D3KB8qMrZp4K8RQH6auh6m5s19h9tELSx9E++gdOvZe0e8Vx1/rI71fsmmTrhgyD4GirdxAZxoQaIkFO122V11fon3j4UwCl/WT90/BVOraZJJGYAynhPPvoqZtfWHsqw7RTDQj+edVm2XmKsl87LQ9lBFoPSYwpAWkt4VtnrBYgzIUcJkVm20t3BYupctgr5LcGUAnO3dy+bmckqGnakjlWlIbByOhyPaDwpi/aruWrm26MBAR82rApGBxIxIgqyVCgMxyrnnJlNmc9PxMLFca3mITCkBRHEGAe2Iyrit6/+mPvfwqEbViSDzAPiJpFaf5yrxeNn6vkTtOp6pW+3lWtBSlITOUgyc8sqsGxLTAwgSDIxZcCoDKqQwZWkHSZPcnM+6r3shopZSDxk9wUoqHkRXp0bct7Xv7NvlLnlfcdRXYo0UIru9RS2alaR21Ji07RqabbPR84Pb7qlgioGJszzFENoeVSJRXMFBGm3PI1wN5H+TUmU0RSTz5UEZgrnR1JlvuPsrhYHKgjsNEQ1CiefsqSNqO2uG1HM+FAxw9lFLIP/qnptvtD3Vz5KezxoI1yzQdQmaidq7qsOjrNoM/ZxVNob+cPeacYM6DM9qeii2J+bSUd0p8Iqt7Q9Fzw9R1R5YgF+yTnW34ecGm6rOg8/L3ZvmJzKhyxEftTXP8Aa7zeTrLqe3CVD7ya302SeKZ9lM7jd9tZgtgeVUY3abfbXo4ieRMHzFSCbjKYy5jPzq77T9Gdu5wE9qQfwNVS/wDRGUElhxaDzQojyJ+NBCOvH5Qk9Gkpy6+cpyNSeLOmFxu9tBn6SHR9tEHxFMXNpvN/lbRwD6zasQ8I95oJ+KXZvnEeq4tPcogeGlV223jYVo7hPJYw+ennXE70thRSokEGJ1B7ZHCqLg1vK+n6eL84A09a3wWPWbQe4lNVC32y2v1VoPcoT4U7DwoLg1vg2fWQtPgoaeNdd3iY6FSklJUlBISpJEkDIaVUAaKVgJk6ASfYKCS2Hv2Xn22nLZtAWYKkrPV6pOhEdmtXpFsnh5Gayq32oy4oBK0lR0Gh91PkqjQkdxioLnvRduMoQWllJJM5A8udRbe+l4RhLiSP8NPwqJXcKUiFKUQCNSTHYJ0/hQaFN12Wiz3juDqpH3P41NP713CWlqlEpSojqchVW2fUnej5hz8xX7JojP8A+keFeDkdMByHDMwKaX+94Law3jxggTgAAgkKGatabbcYJS8kakI8SSBNVlM4QDiAw8NJzy91Y8PH0cvB0/SLVsHeBzp0dKHFDpG5MJASnEEmcxIzHOtvArzxuxbrLhEKJJZgayekSTHsr0GHa1JJydJJORWgKIHKMFVVPmB1v57Kc3JKVqAJA76QRqKdXqeue0D3VA7fRCMQEHLziaK/1ZOeoGeevspRxQLOo0HGi3Y6h/RoCLcKRJzGXCNaTXc6SDwpW7HUPsprccO6gdBwdo78qMFDnSN6uUpzB7qUvvo9x91AfDXMOtN3CCG+fExrXEOKJieMUC4RmfZRXThBPICki+oKI7Y+FdunMlJUM4GmlA0sBLhPeafrSDqKaWBAUZ5fGn8SMqBsbbkaTUyRwp3hrhFAxCczQKKelI4j20U23I0DMt0VTQp0WyOFFw0DNVoDwqPvN3m1j1RPOKmymgU0FD2p6OGnRmB7Ug/xqnbU9E4B+bJEfVPwMitsKcopuuyBorz3e7mXSMseMclonzqKcZuGf7JY7W1KCfYnMeVekHdmA6iajLrdttWqB4UR5/RvK4kxr2LEK8vwqTs94CtMKRqIMLGncc61DaPo+aWNB7QDVW2j6J0mcII/NP7pkVRW7a2aStKwVggzBiKmUXyTxFRT+4Vyz+TcVHAEEe7Lypm4i8Z/KMBY5gT+zn5UFuZeBbVmNUfGlmapTO8qBk42pB8fIwfKpG32qyr1XEzyJwnwNBfbCpg2wcbUhU4VpKTGRhQgxWbhSoyKo5hR94NN3W1HR+5T+a+4PLFFBdF+iuzwzhfPe6v8ar+0t0LZrINnL6ylK95quv2Fz9G9uO5biz+9HlXG72/a0KHR2gE/CgmdmbGKXUKYThhSVEx1DhM9YfhWiN3/ADiayxvfx9H5a1PaQVD3gjzqTs/SHbq9YrR3pke0pkUGjIvqWTd1T7HeRhz1H2yeWIA+BqXbdMUF7illkkyaTilmXoyIkVAbp+phKRpE8aUcuAURnMDyrowGgq1HOpum4jjspiZ04fGkl5jKlDbHhFcKBxkeBq7qSKMq7J5mlOj5GfGjhlWGYy76BELOU8NK62qDPbXQedcSKDgX15POaNeKClSDIii4M6BTQJW46wp5bnEc8sgcu2ZPupqyOsO/40sgxPcPfQOG1EiYy8++u5Eaim+LLxpTAOiCuIoFSiuRSbdxnBz5UsDnHGgLRCAdR7aWIriU0DcscjRVNkUulGVGFAzihhp2WwaIq35UDbDXCilVJiikUDdTAovyQcT5U6iuYaBkrZyTTV7YTatUCpSK7BoKre7i27nrIB7wDVcv/Q1ar9ULb/MV+6oEeVaZh7KKUigxa59Dr7WdtdRyCklPmkx5VE3ew9qW/rsdMkaqSA7PsTCvKt9MUkppPKg89t70IQcNxbuNn7OR+44AfA1N2W1LFz/mQg8nElHmcq1682S26IcbQsclJCvfVX2l6I7F6SlpTJ5tLwfqGU+VBE2uwEuCW3EOJ5pUlQ8ia69uO0v12kK70ioy89Cq2zitbspUNMQKVffbI91Rt25tnZ4la8bYGqltup/WwroJS69E9uv1ekQexWIeC5pj/uquG/8Ah71aE8uun9hQHlRdnemR1OT9s0sfWbUptUfmqxA+Iqx2npdsFDrl1o/VU2VeaJFOI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256" name="AutoShape 16" descr="data:image/jpeg;base64,/9j/4AAQSkZJRgABAQAAAQABAAD/2wCEAAkGBhQSEBQUEhISFRUWFxQYFxcYFBcUFxQYFBUVFhcVFxUXHCYeFxkkGhQVHy8gIycpLCwsFR4xNTAqNSYsLCkBCQoKDgwOGg8PGi0kHyQuKSwsKS4sNSwsLCwpLikvLCwsKSwsLCwsLCkqLywsKSwsLCwpLCksLCksKSkpKSksLP/AABEIAJ8BPgMBIgACEQEDEQH/xAAcAAAABwEBAAAAAAAAAAAAAAAAAgMEBQYHAQj/xABMEAABAwIDBAYFBwgHCAMAAAABAgMRAAQSITEFBkFREyJhcZGhBzKBscEUI0JSYpLRM3KCorLC4fAWJENTc5OjFRc0RGOD0vEls8P/xAAZAQEBAQEBAQAAAAAAAAAAAAAAAQIDBAX/xAAuEQEBAAECAwUHBQEBAAAAAAAAAQIDESExQQQSExRRImGRobHB8DJCgdHhcVL/2gAMAwEAAhEDEQA/AHcUIo8UIoCRQijxQigJFCKPFCKAkUIo8UIoCRQijxQigJFCKPFCKAkUIo8UIoCRRHXAn1iB3mJ7udKqHKmbex0SVLHSKOqlZ5fVA0SOwfxoFBdo+uKMH0/WT4imB2Q0hUFJwrPVUFKTCj9AwdDqO8ilf9gNcOk/zFn3mgehQ5jxrsVHL3dSdHHR3FJ/aSaGyGXG0QtWOMWYEeqSCCJyOWuh7KCRihFHihFASKEUeKEUBIoRR4oRQEihFHihFASKEUeKEUBIoRR4oRQEihFHihFASKEUeKEUBIoRR4oRQEihFHihFApFCKUw0MNAnFCKUw0MNAnFCKUw0MNAnFCKUw0MNAnFCKPFdw0CcUIpTDQw0CcUIo8V3DQJxQw0phoYaBB1kKBBEg60jbrIPRrMqGaVH6aeZ+0NCO48cnuGkLy3xIMTiGaSIBChpBOXZnlnnQHikGhhcUOCgFjv9VQ8kn21BXW+K2Mn7RaFADRacKif7sn188oEnsrid5HQWems3kuqJ6qMK8SSM8IxYgBKZJyBGtBZYoRXWzIBgiQDB1E8DHEUbDQEihFKYaGGgTihFKYa5FTeJbJzEihFGKhzoinQKxdTCdXK6+nOeUdihFF6XsrnSVi9owcr2zSnUeKEUQrPOiLSrgr3VnzOLHntP0paKEUxW+scfKuC+X2eFa8fBqds06fxQimQ2grkPOnFtdhZjQ8BOvdW8dXG8I64dowzu0pWKEUphoYa6O5OKEUphoYaA8UIpWKEUCUUIpWKGGgSihFK4aEUCUUIpUJoYaBKKEUrhoR/M1N4m8JRQilCRzHiKKXE/WHjU709We/jOsFihhpnd7w2zSsDlw0hWsFUGKm9nbO6ZpLqXWQ2rNKiuAocx2Vd413ptuYYaEVKqs7dPr3aD2ISVGknLmzTp07h/RQPxrN1MZzrllr6ePOo+K4tQSCokAAEknQAcaWc2un+zZbT2mVnzMU0d2osgyuByACR5CuV7Rj0ee9twnKWq4i2XeKNy4y4WUEptmlBSekUqE9MscASYBOgBNT2ztkIYTqCsxiWpWJatcpJJwichwpu/tZA9d1A71j8aYOb0Ww1fb9hn3Vjx8ryjHm9S/pxWErTz8jRF3CRz8gKq72+1sNFLV3INMrjfpogjonFAiDomfOne1r0Z8TtOXT5f2tytqI+z9HiSet6uQ50grbKeH2tE8Eanu4VS3N+o9S3TrOauIETkOWVNXN+X/ooZT+iT8anc1Lz+p4Wvlzt+P8ATQmrkqSFZiQMjqJ+NArrNXN8LpX9oB3JApo5tx9WrznjHuqeXyvOs+SzvOxqZcps9tFsHrONiOa093OsqcuVq1Ws96lH3miEcx/PfWp2b1rc7B65NQXvLbDV9v70+6kjvdbf3oPjWZ0BWvLY+rc7Dh1taaje62JHzo9uXvqWtrtDglC0qHYQde6sep5szaa7dwONnQ9YcFp4pI58qzl2abezWNTsEs9i8V532v1NMpwGCowSOQE/hVQstpXDjiG21FS1qCUpxRKjkBKiAO8wKuu17NF18mSVEIcVqI0KFERPdXF+i5jTpXIM/VNXR7sw4uvY8JdKbxC7T2btS1bLr7DjbYIBUVtKAJMD1VE61H2W9ToUMWYkcM/YasqfRU0PVeWJj6IjL313/dgkaPq+4K67YV6rpY3osdjchxAUDMx7pnuM0vFRO7zBaCmSSS2oonSRAWgx3Ej9GpqK3jyMLbOJOKEUrFCK02Uw03ur1KMolXfAHZ2mnL6sKFK+qlR8ATWH3TbzbhQ+XEuJErClkkEiZOZGczWcpbOF2c9THLKbY3Zrh2r+Z5/jSTu2oGRRMjike3Os0d2HchvpVMOhuAcZHVgxB14zQvN2rloEu260gYcROEhOI9WcJMTNcfCy/wDTz+Xz6538/loS94iNVtD/ALiP55+FFTvOiOtcNA9jiTxPEdkVn11u9cNI6R23WhAIBUSiAToOqonOaXTcGJFla/5Sz4ysis5aVnWr5XfnnV2VvWzxuUfen3Ukre5j+/B7sR+FUm9uSEKm2tWwZBUlhKVJ7lHQ9tTTG0rxoIb+RpB6MqTiRJU2gZuRi0GWflUmjvN+PxTyeF/damVb1sfXWe5tZ+FN3N9rZORWqfzD8aYW28l4tTYDVujpUqW2pTcJWlOqhCpjKKibbaVylTvRqAlZK4SiMUxkVaCngTbj9f8ADyWl1tWP+m9udOkPcmuHfRr6jufNMe+oNO2L1SsIeMnQAsydcgOOlNdqXNwVJTcKWY6wCoET3dlJozfjPn/i+T0OlqDv7w3FypSp6yz4Tw7YEeyrkd+MICW2EgJAAlRyAEDICqTspjHcIRl11hMnRONQTiMcBM1bbXdYKcKVPpwhouBSUHPrpQkQTliKpk6V3yxxvCu+WjjntvOQPb8XB9UNJ/RJ95pVraF46gL+VWzaTPrOIbIgx6uEkU1s93ULQ6pT4QUOrbCSEjEEISoqzP2gIFI2u761WnyophqSnH1YxD6IBUFE9wOlS6c24fRJpaWPPE5uy4EKKtpNKIBOBClqKjyBSkChZ2VqttKn70hRSCUlySCdRAk1C3RbCF4FHEkT6kDLLIzWr76ejCyttkruGW1JeQ2F41OuLnISMKlYdeykx2m2/wAo6SY/tmyjKs9mJB+dWswYjpDnHd3VG2L1oG09Kw+tzPFhdKEzPAATpFaDfbjWibVawylJQyDpjUoqaKioqVMHEMtImqtu9ul0uz1Xa1QhLnRkCZJISZEcOsNc9azJ3ptbfp9Nm7bhx2Rydp2qT1NnpP8AiPOr8iYqN2rfJWUkMMsBIIhsRimM1EnM5Zd5q27m7nJvw4R82ErSnPG4TjBOiVJyGHzptsa3TbbcbSpC3EMrXiShtTiiA0tMhGZ9ZSe6rjjjjeG+/vtv3Lnbws2+H2U4OA8f405b2c6pGNLSyj62Hq64fWOWuXeIrW/Sdta3etHSizuELDbaUrcti2lALmuI+rymKn/Rhs5B2VYY0pVi6VRxAKyWXnIz4SZ9layz2+JJuwH5OvEE4DiVACciVSYAGEnjS7uyH0rwFhwK+rAnnpPlWkeldtLW27JLLIJShtfRthKSs9Ko5aCYbOtTW1dq3Cn21o2S+gdQwXLdOKVSD6/Ga1btxSTdia0EEhQKSDBBEEEcCOBriSchJjlwqR3luFOX10taC2tb7qlIJCiglR6pUkkGOyo9GtaRLWexcYSSsjECcgMtaR2rs8NKACiqUk5gZGQOFTezNGv8OfETUZvIfnP0B5qoI21Yx4s/VSpXhFO37BKWkrBMlOIjh60Aj+eFH3etwtTgOmAAx9o/wqwbQ2UhNoVAmQ2oDlAUTn20B7AFyytRqQ4UeGNIqy7P2U1gHSNqxRnClD3Kiq3uqubVr7F0ie4rR/5HxrT0Wyfqp8BXPT6/9rhocO9PfVa/2SzPquf5jvwXTey2YFvqRjcSkaQ4snPnKqtrlqmfVT4CodpvDerjkk+6u+O1rtTN+wFu8khSlBYkkmc2lCR34Vq+5Uthpjtv1MR/sbgJP5jwEn7r58KfWxlCT2Ce/j51jKbZ2OeP6qGGhhpTDQw0dSG2B8w52iPvEJ+NZNvyudo3ahoF4Ry6raMq1nbysLIJyHSMSc8k9KgqJjgADWPbyXQcv7lSVApW8SnkQYSFDsMZUGmbw7KwbOHzrxH9XThKwU9ZaBER286P6QOrbXHL5VbIMch0Mx41L7628bPbByxXVmkT/jN/hUX6RUDCEEKBdvmTGEkKSpaIgjInqxGsj20ERv3YhFk6cbyvnGICnVKHWw6jicqqm+NvhU1kM2EcNTKpMeFW70hgi1giAty2GozUnHI79Khd+rX5y1nQpCOOZxIgTH2j4VE6nXpP2UUW9qca1S2tHWw9X8mYGEDkdZ0qT35HRv26pUP6nejqwNLfHBngSmP0uFL+lk/NWaMvyqR4hI+IpL0sjA3brz0uEH9O3UnPsn4UhEKi0wDYyiVELZMhWYAOFWEdmZyM0huk2DduGBHTLEZRBcCoj2VLbxW5bttkGD1UpT/oA+8VC7nOnpMWgLwUT3lRjPnzpSk2iBt2QIi5VplGSk6cKV9JapvgOTaf2ZqPVcBO1Qqc1XesgiFOwB35079Iqv8A5BfYlP7P8aUvRUd12Qu9ZSoSCpUjmAkn4Voe4dugl3ClIPyQSYEnG5In7hqi7ktTetnkHD/pqrQPRgwZfBSpMM2yM0kHW44HsApWjzdnZFuu3fdWwytfSXJxKbSpWEEgDERMdU0z6MjdNhWeb5Jy+stYnszp3uyvBs94ni3cL8Xn/wARSu0U4N0LdPBZtye7pgsnwTUnFLzZU23ixDmUJ+8sJ+Neg/TMSnYzgHFTSPvKCfjWGWVt/W0I53LCP9ZIrdvTKJ2YE/WuLYD/ADU1OZyqI3uZDdjeFIAJtpV2lKQic+MZZVDbvsEbsKIBMvuKyBOScp7oTUt6Q7pPyS7SCJLS0ajXGnI0vu2Oj3UeUDn8mvVA/nB2PhWcZxXLp/KC9Dif6pcqzn5S0Af+1P71Ibg9bee4PJNyf9RpPxqS9EDEbOeMgzdeGG3ZMeZpj6Ixj23er5Bf6zs/u06389C9P5Wb0zuRY3Xa3a+d0AfI089HSIsrAf8ARb82Fq/eqE9PD+G0dA+km3Hg8pXwq17qNYWbVP1UoT91hQqZ/f7xufnzUDf44t6LYa4WUZdyLpXxq/bYbPzcj6LXlhn3mqJeq6TfJI/ukoHha4v/ANhWibZOK9abJ6haWojtSoQZ14edaynelnuZxu1leaduO4rq4PN57/7FCkF2qkBBUkpC0lSCR6yfrDmKF6uXXTzcd83FU92ttcPN2yAlQ6BhLZmOsUgAkRwrVt3kiTbZNWAgtDk2n9hNRO8n5Y/mo88VTLOTyRyQB+qmoLeE/PL/AER+qT8a0h3uqn8qeeAeGI/Graq3LlspIGeFY8lH4VAbkbOU6lQSknrjFEZJ6oJz7Ca0zYGwSHHUdGtSFCEKMEwZnKcta3jjulrNd0nv6k+fquNr/VQf3K0xB7TMnj21SbDYYZsUxMvWoUsH6LjSnEKHjFXjZ9q4ppCoSQpKVetzAPKs6G3eyefDhnnPfPokgsKSCP541DvIi870Dyn8Kmbe3WEgYOX0hTO72avp0uQAAnCROfHPzrp3dq7W8EPt14F+4toVL1s26kgSAUlbZJ5aIinGwrjGyD7fvgL/AHjSbThXcurOES042M5JLfRqAB5fEmk91icKk8ioDuS64gfq4K5an6pWP3RL4aGGlcNDDR2K6BXcaRxIUIUlJkEGQM5pS9eDba1kEhIJIGpHtqs2G8yCn55CgrEqMEKGGTh1Osa0E98haIghahyU64sDtAUowrkRmOFJp2e0qZ6RR4YnXF4TMhSSonCsHiM6ZJ3gtzxdHen8DSiduW5/tSO9Kvwqhxc7JZUk9IFuDk6tToE6kBWionPXM1HXe59qcEpcIxpGbhVqDz9lPDtJhQI6dInLMEa0m7dhQAD1tMpUPnCJKVAnLDyBqbJtKId0bSQFIK5CoxqxYTHrJnRXI8KV/oqwclqWtJ9ZCsGFQBBgwmQJA0jSlkLKiOuzAJzDs8CNI7adhBOikH9IVVRg3SbggPOhMRHUMJ+qCUyNB4U3O49vKuiUtkBXqoOWQ9bPjmanQwrs8aSUhaVGUqIMHIYuAB07h41Nks3Vq19HrQW4UvLSQqJAEnEhCzxyzM1Hb77rtNWbz0uOPpU0OkUozhWoAiJiO051bmnVJWuUuAKwmcCtQnCdB9keNRe9jBds7gQqAhKs0kZtnFxHIedNjaKH6Idk9M++tKkpcaQ2pBMlIxKKVZA8tK09Td00+t5s263XAgLxLW2AG0qCAkhtWXWJMxBJrL/RDelu+eQNFsrGXNtaSD4Yq1dVxnnTZUczYuptnLUJaLbgUguhYxALzUSgpBkFRgDs51C7csbxzZrdj0Q6JsowOJKSpQEhMpKxE4sx2Va0Oge2kVv/ADaTyKPJSRTZLN1D2ZuW+m6S+6kpS2+2+pJScakocxFKEoKsShM8JwxV43y20i9t2W2i6ron2Hniu2uGfmmVArI6RsBR0OEZ+FOy71k9yh7vwpUP1Jjsqkbd2pa3jS2Le0eF04okEqASopOJaz1sgQCcxxFSLW9rSNhLsQHPlHQLawlAw41TImYjPjVmU/8AGm6rdtaBiabV1fpISrh2ikmyZcbvFd9H+32bfZqmXnFNuqdfcgNrOSm4QQpKSnMAcar+5W1H7T5bcoThWfk4SVoMKC3HZUBliHaDGlXa02BalCCbW3nCkz0aQSYGeWtK3WyGbhtAdSeqCBhWpuJOnVOk1i4Wy8VwtmUuTNd/d7H7xkdMUnQCE4ZiSOJ4nzrVd2dqxdPIMkNKbiTlmwqYHDWoyy3RtWlKKUuHElaDjcU4AlYhXrnIxlNFa3bKFqW3e3CVKjFKWFlWEQJKmyTllrXG6Oe04/nD+no8TDe8OCu3W2+i3kvroJCi00pQSTAOFm1bAJ4a1J3XpUW7icNs2lxCeqoOK0WpIWDKdIinG0dzg4glDqQ+sKS6+tlKlPJWpKiFBBREFCYjQJ7ahf8Ads9mPlDBChBPRrSQCRmBKgSIBz5VrPDUt9k08tOT2ozJapJPMk+JmutjP+eYrYn/AEZWJA+bWNBk6scQJ17aRX6LrEKSAl3PFPzy+An316HnUy5Kg4SgwYHuFV7aLhK1EmTi9yQK1c+iyy+tcDueV8aRHootFEjpHxH2k6kZ6igjvRW/DakBElS1EmewACI5Ctg2bZlPWBHDhWc2/ofZSfm729aJ+otKfbkkU52h6J3ktENbVuVzlhdedAVPAlC48q6zU2mzNis7O26HXVNAJLKV33QrH00vvl0ZTp1THYauO5V2V2qWyeswS0riermk+1JBrLt4d0b/AGapDrrQDaFDC42cbQ5AkQUjhmONXbdO7K3OlZWhPSIAUlQJClIOWhyUOsO2uGOXc1N+lcMvY1N+mX1aI0gj/wBU32srC0pUwYgd5yB9mvspku4uY6q2J4S2sgntOLT2VA3A2o8UpcFihGIFWFTizHHIpE5SInjXpucdtqm2dhBLLUjrJBJnhjBJ8zFV3dd3E67GmN3ycj3g1ZXFPKEF/Xk0ge+ah917BLYdKJKcZSCYlUEqUrLmtRrhqXezZiy96JjDQw0phoYaOylbQ3ouyhSHLKEqBBITck+wJZVVYRdBAPza05k9YrSZOv5Rsdta8EyQOdKHZ6TqJqDFnd4206xPLpG/xFNP6aNhUFC/YUn96twOwmFes2D7BFRV1uTbKOdu0fYDQZcN52vtjvTPuJps9tllTzawpuEzJViSoa6ZRxrSnPRnZq/5ZI7hFM3PRPaHRtQ8aCpp20ydHEeIpZvaLZ0Wn2KFWBfojZ+ipxP6Sx7jTdz0RH6Dyx3mf2gaoj0XnJZ9ij8DRb3aTiW1FLzqTlmFKJ1HCc6eK9E749VxpXe238ECmivR5dpMAW6o5JUk+IX8KBXZ+3H+jSflDpOeZUQTmeFKX+3H1MuJLyiFIUCDBkEVHPbo3yD/AMPP5r7qfKDTS6sLlIhdvcicjhcSrh9tNBBbmXymb/EiJh0Zicj2Vpre+C567aFeI/GqJ8tWhISs3iUpyAXbtrGX2kCfOl7fbjRy6dE8iCg+B0oL83vWyfWaWnuwn4g11d+w4FBL5RM5KRpPI669tUNzbjaVBKlCSJEZg+0U5Z2ghXqrSfbVF/ZQVkQ80oA8MlaHKJI86dfJFjQg+NZbs1Y6R6AsEKHrRB1zSQKmGb1xPquLHco+6aC8FtY4T7aaNXoT1VEBQyIJAI5ZGoBreW4T9MK/OSD5jOnad7VEQ402sfzzmglbC5+bSOXV+6SPhSltcZRyKh5k+41Bt7yWePApgtqMeplrnqgjtqUttpWkQFxMnr4sRntVQPxcUktec4QSSnrZSIidc+HnR22ml+o4D3KB8qMrZp4K8RQH6auh6m5s19h9tELSx9E++gdOvZe0e8Vx1/rI71fsmmTrhgyD4GirdxAZxoQaIkFO122V11fon3j4UwCl/WT90/BVOraZJJGYAynhPPvoqZtfWHsqw7RTDQj+edVm2XmKsl87LQ9lBFoPSYwpAWkt4VtnrBYgzIUcJkVm20t3BYupctgr5LcGUAnO3dy+bmckqGnakjlWlIbByOhyPaDwpi/aruWrm26MBAR82rApGBxIxIgqyVCgMxyrnnJlNmc9PxMLFca3mITCkBRHEGAe2Iyrit6/+mPvfwqEbViSDzAPiJpFaf5yrxeNn6vkTtOp6pW+3lWtBSlITOUgyc8sqsGxLTAwgSDIxZcCoDKqQwZWkHSZPcnM+6r3shopZSDxk9wUoqHkRXp0bct7Xv7NvlLnlfcdRXYo0UIru9RS2alaR21Ji07RqabbPR84Pb7qlgioGJszzFENoeVSJRXMFBGm3PI1wN5H+TUmU0RSTz5UEZgrnR1JlvuPsrhYHKgjsNEQ1CiefsqSNqO2uG1HM+FAxw9lFLIP/qnptvtD3Vz5KezxoI1yzQdQmaidq7qsOjrNoM/ZxVNob+cPeacYM6DM9qeii2J+bSUd0p8Iqt7Q9Fzw9R1R5YgF+yTnW34ecGm6rOg8/L3ZvmJzKhyxEftTXP8Aa7zeTrLqe3CVD7ya302SeKZ9lM7jd9tZgtgeVUY3abfbXo4ieRMHzFSCbjKYy5jPzq77T9Gdu5wE9qQfwNVS/wDRGUElhxaDzQojyJ+NBCOvH5Qk9Gkpy6+cpyNSeLOmFxu9tBn6SHR9tEHxFMXNpvN/lbRwD6zasQ8I95oJ+KXZvnEeq4tPcogeGlV223jYVo7hPJYw+ennXE70thRSokEGJ1B7ZHCqLg1vK+n6eL84A09a3wWPWbQe4lNVC32y2v1VoPcoT4U7DwoLg1vg2fWQtPgoaeNdd3iY6FSklJUlBISpJEkDIaVUAaKVgJk6ASfYKCS2Hv2Xn22nLZtAWYKkrPV6pOhEdmtXpFsnh5Gayq32oy4oBK0lR0Gh91PkqjQkdxioLnvRduMoQWllJJM5A8udRbe+l4RhLiSP8NPwqJXcKUiFKUQCNSTHYJ0/hQaFN12Wiz3juDqpH3P41NP713CWlqlEpSojqchVW2fUnej5hz8xX7JojP8A+keFeDkdMByHDMwKaX+94Law3jxggTgAAgkKGatabbcYJS8kakI8SSBNVlM4QDiAw8NJzy91Y8PH0cvB0/SLVsHeBzp0dKHFDpG5MJASnEEmcxIzHOtvArzxuxbrLhEKJJZgayekSTHsr0GHa1JJydJJORWgKIHKMFVVPmB1v57Kc3JKVqAJA76QRqKdXqeue0D3VA7fRCMQEHLziaK/1ZOeoGeevspRxQLOo0HGi3Y6h/RoCLcKRJzGXCNaTXc6SDwpW7HUPsprccO6gdBwdo78qMFDnSN6uUpzB7qUvvo9x91AfDXMOtN3CCG+fExrXEOKJieMUC4RmfZRXThBPICki+oKI7Y+FdunMlJUM4GmlA0sBLhPeafrSDqKaWBAUZ5fGn8SMqBsbbkaTUyRwp3hrhFAxCczQKKelI4j20U23I0DMt0VTQp0WyOFFw0DNVoDwqPvN3m1j1RPOKmymgU0FD2p6OGnRmB7Ug/xqnbU9E4B+bJEfVPwMitsKcopuuyBorz3e7mXSMseMclonzqKcZuGf7JY7W1KCfYnMeVekHdmA6iajLrdttWqB4UR5/RvK4kxr2LEK8vwqTs94CtMKRqIMLGncc61DaPo+aWNB7QDVW2j6J0mcII/NP7pkVRW7a2aStKwVggzBiKmUXyTxFRT+4Vyz+TcVHAEEe7Lypm4i8Z/KMBY5gT+zn5UFuZeBbVmNUfGlmapTO8qBk42pB8fIwfKpG32qyr1XEzyJwnwNBfbCpg2wcbUhU4VpKTGRhQgxWbhSoyKo5hR94NN3W1HR+5T+a+4PLFFBdF+iuzwzhfPe6v8ar+0t0LZrINnL6ylK95quv2Fz9G9uO5biz+9HlXG72/a0KHR2gE/CgmdmbGKXUKYThhSVEx1DhM9YfhWiN3/ADiayxvfx9H5a1PaQVD3gjzqTs/SHbq9YrR3pke0pkUGjIvqWTd1T7HeRhz1H2yeWIA+BqXbdMUF7illkkyaTilmXoyIkVAbp+phKRpE8aUcuAURnMDyrowGgq1HOpum4jjspiZ04fGkl5jKlDbHhFcKBxkeBq7qSKMq7J5mlOj5GfGjhlWGYy76BELOU8NK62qDPbXQedcSKDgX15POaNeKClSDIii4M6BTQJW46wp5bnEc8sgcu2ZPupqyOsO/40sgxPcPfQOG1EiYy8++u5Eaim+LLxpTAOiCuIoFSiuRSbdxnBz5UsDnHGgLRCAdR7aWIriU0DcscjRVNkUulGVGFAzihhp2WwaIq35UDbDXCilVJiikUDdTAovyQcT5U6iuYaBkrZyTTV7YTatUCpSK7BoKre7i27nrIB7wDVcv/Q1ar9ULb/MV+6oEeVaZh7KKUigxa59Dr7WdtdRyCklPmkx5VE3ew9qW/rsdMkaqSA7PsTCvKt9MUkppPKg89t70IQcNxbuNn7OR+44AfA1N2W1LFz/mQg8nElHmcq1682S26IcbQsclJCvfVX2l6I7F6SlpTJ5tLwfqGU+VBE2uwEuCW3EOJ5pUlQ8ia69uO0v12kK70ioy89Cq2zitbspUNMQKVffbI91Rt25tnZ4la8bYGqltup/WwroJS69E9uv1ekQexWIeC5pj/uquG/8Ah71aE8uun9hQHlRdnemR1OT9s0sfWbUptUfmqxA+Iqx2npdsFDrl1o/VU2VeaJFOI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7190812" y="1927865"/>
            <a:ext cx="1591315" cy="276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66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txBody>
          <a:bodyPr wrap="non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Human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activity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9966F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24" name="Picture 6" descr="http://www.sky-wallpaper.com/uploads/2011-12/seawater-and-sandy-beach-free-wide-screen-wallpaper-album/1325220644-JIBV4VE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843809" y="332656"/>
            <a:ext cx="3816423" cy="238526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54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2" name="Picture 10" descr="Erzabbau (in Australien): Wenn sich der Rohstoff verknappt, steigen die Stahlpreise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355976" y="3604771"/>
            <a:ext cx="4111873" cy="2200493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0999999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3" name="Picture 12" descr="http://1.bp.blogspot.com/-3bJvo9pmMo8/T0wmSQI1jFI/AAAAAAAALXs/442Da1QEASk/s1600/earth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12890" y="2594276"/>
            <a:ext cx="2400201" cy="2370198"/>
          </a:xfrm>
          <a:prstGeom prst="rect">
            <a:avLst/>
          </a:prstGeom>
          <a:noFill/>
        </p:spPr>
      </p:pic>
      <p:pic>
        <p:nvPicPr>
          <p:cNvPr id="35" name="Picture 18" descr="http://www.hannover.de/var/storage/images/media/01-data-neu/bilder/redaktion-hannover.de/2012/2012_11/tw-3000/die-neue-stadtbahn-au%C3%9Fenansicht/8309714-1-ger-DE/Die-neue-Stadtbahn-Au%C3%9Fenansicht_panorama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508104" y="1412776"/>
            <a:ext cx="3233936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43" name="Gruppieren 42"/>
          <p:cNvGrpSpPr/>
          <p:nvPr/>
        </p:nvGrpSpPr>
        <p:grpSpPr>
          <a:xfrm>
            <a:off x="179512" y="2450260"/>
            <a:ext cx="2653658" cy="2706932"/>
            <a:chOff x="190150" y="620688"/>
            <a:chExt cx="2653658" cy="2706932"/>
          </a:xfrm>
        </p:grpSpPr>
        <p:sp>
          <p:nvSpPr>
            <p:cNvPr id="39" name="Ellipse 38"/>
            <p:cNvSpPr/>
            <p:nvPr/>
          </p:nvSpPr>
          <p:spPr>
            <a:xfrm>
              <a:off x="381000" y="819150"/>
              <a:ext cx="2276475" cy="2295525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0" name="Ellipse 39"/>
            <p:cNvSpPr/>
            <p:nvPr/>
          </p:nvSpPr>
          <p:spPr>
            <a:xfrm>
              <a:off x="545675" y="620688"/>
              <a:ext cx="1938094" cy="2706932"/>
            </a:xfrm>
            <a:prstGeom prst="ellipse">
              <a:avLst/>
            </a:prstGeom>
            <a:noFill/>
            <a:ln w="28575" cmpd="sng">
              <a:solidFill>
                <a:srgbClr val="00B0F0"/>
              </a:solidFill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 rot="5400000">
              <a:off x="596355" y="646532"/>
              <a:ext cx="1841248" cy="2653658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sp>
        <p:nvSpPr>
          <p:cNvPr id="44" name="Fußzeilenplatzhalt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Alexander Wanner: Seismic Attenuation System for the 10 m Prototype</a:t>
            </a:r>
          </a:p>
        </p:txBody>
      </p:sp>
      <p:pic>
        <p:nvPicPr>
          <p:cNvPr id="250884" name="Picture 4" descr="http://azalas.de/bilder/2009-02/DSCN6788-1_45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0189" y="441176"/>
            <a:ext cx="3023659" cy="226774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60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300" fill="hold"/>
                                        <p:tgtEl>
                                          <p:spTgt spid="2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3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300" fill="hold"/>
                                        <p:tgtEl>
                                          <p:spTgt spid="2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3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"/>
                            </p:stCondLst>
                            <p:childTnLst>
                              <p:par>
                                <p:cTn id="40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300" fill="hold"/>
                                        <p:tgtEl>
                                          <p:spTgt spid="1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0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9" grpId="0" animBg="1"/>
      <p:bldP spid="10" grpId="0" animBg="1"/>
      <p:bldP spid="11" grpId="0" animBg="1"/>
      <p:bldP spid="11" grpId="1" animBg="1"/>
      <p:bldP spid="11" grpId="2" animBg="1"/>
      <p:bldP spid="12" grpId="0" animBg="1"/>
      <p:bldP spid="13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268760"/>
            <a:ext cx="9144000" cy="4153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2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/>
          <a:stretch>
            <a:fillRect/>
          </a:stretch>
        </p:blipFill>
        <p:spPr bwMode="auto">
          <a:xfrm>
            <a:off x="313184" y="1268760"/>
            <a:ext cx="8507413" cy="407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feld 41"/>
          <p:cNvSpPr txBox="1"/>
          <p:nvPr/>
        </p:nvSpPr>
        <p:spPr>
          <a:xfrm>
            <a:off x="251520" y="4771020"/>
            <a:ext cx="1368152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Frequency</a:t>
            </a:r>
            <a:r>
              <a:rPr kumimoji="0" lang="de-DE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[</a:t>
            </a:r>
            <a:r>
              <a:rPr kumimoji="0" lang="de-DE" sz="1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Hz] 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315908" y="5098824"/>
            <a:ext cx="8504564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Time [s]            1000                    100                       10                    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1 	                  0.1</a:t>
            </a:r>
          </a:p>
        </p:txBody>
      </p:sp>
      <p:sp>
        <p:nvSpPr>
          <p:cNvPr id="22" name="Titel 2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Seismic</a:t>
            </a:r>
            <a:r>
              <a:rPr lang="de-DE" dirty="0"/>
              <a:t> </a:t>
            </a:r>
            <a:r>
              <a:rPr lang="de-DE" dirty="0" err="1"/>
              <a:t>noise</a:t>
            </a:r>
            <a:r>
              <a:rPr lang="de-DE" dirty="0"/>
              <a:t> model</a:t>
            </a:r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957AF-53C0-420B-9C2D-77DB141656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A6378">
                  <a:shade val="50000"/>
                </a:srgb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194791" y="1772816"/>
            <a:ext cx="1897489" cy="276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63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txBody>
          <a:bodyPr wrap="non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Microseismic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peak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254" name="AutoShape 14" descr="data:image/jpeg;base64,/9j/4AAQSkZJRgABAQAAAQABAAD/2wCEAAkGBhQSEBQUEhISFRUWFxQYFxcYFBcUFxQYFBUVFhcVFxUXHCYeFxkkGhQVHy8gIycpLCwsFR4xNTAqNSYsLCkBCQoKDgwOGg8PGi0kHyQuKSwsKS4sNSwsLCwpLikvLCwsKSwsLCwsLCkqLywsKSwsLCwpLCksLCksKSkpKSksLP/AABEIAJ8BPgMBIgACEQEDEQH/xAAcAAAABwEBAAAAAAAAAAAAAAAAAgMEBQYHAQj/xABMEAABAwIDBAYFBwgHCAMAAAABAgMRAAQSITEFBkFREyJhcZGhBzKBscEUI0JSYpLRM3KCorLC4fAWJENTc5OjFRc0RGOD0vEls8P/xAAZAQEBAQEBAQAAAAAAAAAAAAAAAQIDBAX/xAAuEQEBAAECAwUHBQEBAAAAAAAAAQIDESExQQQSExRRImGRobHB8DJCgdHhcVL/2gAMAwEAAhEDEQA/AHcUIo8UIoCRQijxQigJFCKPFCKAkUIo8UIoCRQijxQigJFCKPFCKAkUIo8UIoCRRHXAn1iB3mJ7udKqHKmbex0SVLHSKOqlZ5fVA0SOwfxoFBdo+uKMH0/WT4imB2Q0hUFJwrPVUFKTCj9AwdDqO8ilf9gNcOk/zFn3mgehQ5jxrsVHL3dSdHHR3FJ/aSaGyGXG0QtWOMWYEeqSCCJyOWuh7KCRihFHihFASKEUeKEUBIoRR4oRQEihFHihFASKEUeKEUBIoRR4oRQEihFHihFASKEUeKEUBIoRR4oRQEihFHihFApFCKUw0MNAnFCKUw0MNAnFCKUw0MNAnFCKUw0MNAnFCKPFdw0CcUIpTDQw0CcUIo8V3DQJxQw0phoYaBB1kKBBEg60jbrIPRrMqGaVH6aeZ+0NCO48cnuGkLy3xIMTiGaSIBChpBOXZnlnnQHikGhhcUOCgFjv9VQ8kn21BXW+K2Mn7RaFADRacKif7sn188oEnsrid5HQWems3kuqJ6qMK8SSM8IxYgBKZJyBGtBZYoRXWzIBgiQDB1E8DHEUbDQEihFKYaGGgTihFKYa5FTeJbJzEihFGKhzoinQKxdTCdXK6+nOeUdihFF6XsrnSVi9owcr2zSnUeKEUQrPOiLSrgr3VnzOLHntP0paKEUxW+scfKuC+X2eFa8fBqds06fxQimQ2grkPOnFtdhZjQ8BOvdW8dXG8I64dowzu0pWKEUphoYa6O5OKEUphoYaA8UIpWKEUCUUIpWKGGgSihFK4aEUCUUIpUJoYaBKKEUrhoR/M1N4m8JRQilCRzHiKKXE/WHjU709We/jOsFihhpnd7w2zSsDlw0hWsFUGKm9nbO6ZpLqXWQ2rNKiuAocx2Vd413ptuYYaEVKqs7dPr3aD2ISVGknLmzTp07h/RQPxrN1MZzrllr6ePOo+K4tQSCokAAEknQAcaWc2un+zZbT2mVnzMU0d2osgyuByACR5CuV7Rj0ee9twnKWq4i2XeKNy4y4WUEptmlBSekUqE9MscASYBOgBNT2ztkIYTqCsxiWpWJatcpJJwichwpu/tZA9d1A71j8aYOb0Ww1fb9hn3Vjx8ryjHm9S/pxWErTz8jRF3CRz8gKq72+1sNFLV3INMrjfpogjonFAiDomfOne1r0Z8TtOXT5f2tytqI+z9HiSet6uQ50grbKeH2tE8Eanu4VS3N+o9S3TrOauIETkOWVNXN+X/ooZT+iT8anc1Lz+p4Wvlzt+P8ATQmrkqSFZiQMjqJ+NArrNXN8LpX9oB3JApo5tx9WrznjHuqeXyvOs+SzvOxqZcps9tFsHrONiOa093OsqcuVq1Ws96lH3miEcx/PfWp2b1rc7B65NQXvLbDV9v70+6kjvdbf3oPjWZ0BWvLY+rc7Dh1taaje62JHzo9uXvqWtrtDglC0qHYQde6sep5szaa7dwONnQ9YcFp4pI58qzl2abezWNTsEs9i8V532v1NMpwGCowSOQE/hVQstpXDjiG21FS1qCUpxRKjkBKiAO8wKuu17NF18mSVEIcVqI0KFERPdXF+i5jTpXIM/VNXR7sw4uvY8JdKbxC7T2btS1bLr7DjbYIBUVtKAJMD1VE61H2W9ToUMWYkcM/YasqfRU0PVeWJj6IjL313/dgkaPq+4K67YV6rpY3osdjchxAUDMx7pnuM0vFRO7zBaCmSSS2oonSRAWgx3Ej9GpqK3jyMLbOJOKEUrFCK02Uw03ur1KMolXfAHZ2mnL6sKFK+qlR8ATWH3TbzbhQ+XEuJErClkkEiZOZGczWcpbOF2c9THLKbY3Zrh2r+Z5/jSTu2oGRRMjike3Os0d2HchvpVMOhuAcZHVgxB14zQvN2rloEu260gYcROEhOI9WcJMTNcfCy/wDTz+Xz6538/loS94iNVtD/ALiP55+FFTvOiOtcNA9jiTxPEdkVn11u9cNI6R23WhAIBUSiAToOqonOaXTcGJFla/5Sz4ysis5aVnWr5XfnnV2VvWzxuUfen3Ukre5j+/B7sR+FUm9uSEKm2tWwZBUlhKVJ7lHQ9tTTG0rxoIb+RpB6MqTiRJU2gZuRi0GWflUmjvN+PxTyeF/damVb1sfXWe5tZ+FN3N9rZORWqfzD8aYW28l4tTYDVujpUqW2pTcJWlOqhCpjKKibbaVylTvRqAlZK4SiMUxkVaCngTbj9f8ADyWl1tWP+m9udOkPcmuHfRr6jufNMe+oNO2L1SsIeMnQAsydcgOOlNdqXNwVJTcKWY6wCoET3dlJozfjPn/i+T0OlqDv7w3FypSp6yz4Tw7YEeyrkd+MICW2EgJAAlRyAEDICqTspjHcIRl11hMnRONQTiMcBM1bbXdYKcKVPpwhouBSUHPrpQkQTliKpk6V3yxxvCu+WjjntvOQPb8XB9UNJ/RJ95pVraF46gL+VWzaTPrOIbIgx6uEkU1s93ULQ6pT4QUOrbCSEjEEISoqzP2gIFI2u761WnyophqSnH1YxD6IBUFE9wOlS6c24fRJpaWPPE5uy4EKKtpNKIBOBClqKjyBSkChZ2VqttKn70hRSCUlySCdRAk1C3RbCF4FHEkT6kDLLIzWr76ejCyttkruGW1JeQ2F41OuLnISMKlYdeykx2m2/wAo6SY/tmyjKs9mJB+dWswYjpDnHd3VG2L1oG09Kw+tzPFhdKEzPAATpFaDfbjWibVawylJQyDpjUoqaKioqVMHEMtImqtu9ul0uz1Xa1QhLnRkCZJISZEcOsNc9azJ3ptbfp9Nm7bhx2Rydp2qT1NnpP8AiPOr8iYqN2rfJWUkMMsBIIhsRimM1EnM5Zd5q27m7nJvw4R82ErSnPG4TjBOiVJyGHzptsa3TbbcbSpC3EMrXiShtTiiA0tMhGZ9ZSe6rjjjjeG+/vtv3Lnbws2+H2U4OA8f405b2c6pGNLSyj62Hq64fWOWuXeIrW/Sdta3etHSizuELDbaUrcti2lALmuI+rymKn/Rhs5B2VYY0pVi6VRxAKyWXnIz4SZ9layz2+JJuwH5OvEE4DiVACciVSYAGEnjS7uyH0rwFhwK+rAnnpPlWkeldtLW27JLLIJShtfRthKSs9Ko5aCYbOtTW1dq3Cn21o2S+gdQwXLdOKVSD6/Ga1btxSTdia0EEhQKSDBBEEEcCOBriSchJjlwqR3luFOX10taC2tb7qlIJCiglR6pUkkGOyo9GtaRLWexcYSSsjECcgMtaR2rs8NKACiqUk5gZGQOFTezNGv8OfETUZvIfnP0B5qoI21Yx4s/VSpXhFO37BKWkrBMlOIjh60Aj+eFH3etwtTgOmAAx9o/wqwbQ2UhNoVAmQ2oDlAUTn20B7AFyytRqQ4UeGNIqy7P2U1gHSNqxRnClD3Kiq3uqubVr7F0ie4rR/5HxrT0Wyfqp8BXPT6/9rhocO9PfVa/2SzPquf5jvwXTey2YFvqRjcSkaQ4snPnKqtrlqmfVT4CodpvDerjkk+6u+O1rtTN+wFu8khSlBYkkmc2lCR34Vq+5Uthpjtv1MR/sbgJP5jwEn7r58KfWxlCT2Ce/j51jKbZ2OeP6qGGhhpTDQw0dSG2B8w52iPvEJ+NZNvyudo3ahoF4Ry6raMq1nbysLIJyHSMSc8k9KgqJjgADWPbyXQcv7lSVApW8SnkQYSFDsMZUGmbw7KwbOHzrxH9XThKwU9ZaBER286P6QOrbXHL5VbIMch0Mx41L7628bPbByxXVmkT/jN/hUX6RUDCEEKBdvmTGEkKSpaIgjInqxGsj20ERv3YhFk6cbyvnGICnVKHWw6jicqqm+NvhU1kM2EcNTKpMeFW70hgi1giAty2GozUnHI79Khd+rX5y1nQpCOOZxIgTH2j4VE6nXpP2UUW9qca1S2tHWw9X8mYGEDkdZ0qT35HRv26pUP6nejqwNLfHBngSmP0uFL+lk/NWaMvyqR4hI+IpL0sjA3brz0uEH9O3UnPsn4UhEKi0wDYyiVELZMhWYAOFWEdmZyM0huk2DduGBHTLEZRBcCoj2VLbxW5bttkGD1UpT/oA+8VC7nOnpMWgLwUT3lRjPnzpSk2iBt2QIi5VplGSk6cKV9JapvgOTaf2ZqPVcBO1Qqc1XesgiFOwB35079Iqv8A5BfYlP7P8aUvRUd12Qu9ZSoSCpUjmAkn4Voe4dugl3ClIPyQSYEnG5In7hqi7ktTetnkHD/pqrQPRgwZfBSpMM2yM0kHW44HsApWjzdnZFuu3fdWwytfSXJxKbSpWEEgDERMdU0z6MjdNhWeb5Jy+stYnszp3uyvBs94ni3cL8Xn/wARSu0U4N0LdPBZtye7pgsnwTUnFLzZU23ixDmUJ+8sJ+Neg/TMSnYzgHFTSPvKCfjWGWVt/W0I53LCP9ZIrdvTKJ2YE/WuLYD/ADU1OZyqI3uZDdjeFIAJtpV2lKQic+MZZVDbvsEbsKIBMvuKyBOScp7oTUt6Q7pPyS7SCJLS0ajXGnI0vu2Oj3UeUDn8mvVA/nB2PhWcZxXLp/KC9Dif6pcqzn5S0Af+1P71Ibg9bee4PJNyf9RpPxqS9EDEbOeMgzdeGG3ZMeZpj6Ixj23er5Bf6zs/u06389C9P5Wb0zuRY3Xa3a+d0AfI089HSIsrAf8ARb82Fq/eqE9PD+G0dA+km3Hg8pXwq17qNYWbVP1UoT91hQqZ/f7xufnzUDf44t6LYa4WUZdyLpXxq/bYbPzcj6LXlhn3mqJeq6TfJI/ukoHha4v/ANhWibZOK9abJ6haWojtSoQZ14edaynelnuZxu1leaduO4rq4PN57/7FCkF2qkBBUkpC0lSCR6yfrDmKF6uXXTzcd83FU92ttcPN2yAlQ6BhLZmOsUgAkRwrVt3kiTbZNWAgtDk2n9hNRO8n5Y/mo88VTLOTyRyQB+qmoLeE/PL/AER+qT8a0h3uqn8qeeAeGI/Graq3LlspIGeFY8lH4VAbkbOU6lQSknrjFEZJ6oJz7Ca0zYGwSHHUdGtSFCEKMEwZnKcta3jjulrNd0nv6k+fquNr/VQf3K0xB7TMnj21SbDYYZsUxMvWoUsH6LjSnEKHjFXjZ9q4ppCoSQpKVetzAPKs6G3eyefDhnnPfPokgsKSCP541DvIi870Dyn8Kmbe3WEgYOX0hTO72avp0uQAAnCROfHPzrp3dq7W8EPt14F+4toVL1s26kgSAUlbZJ5aIinGwrjGyD7fvgL/AHjSbThXcurOES042M5JLfRqAB5fEmk91icKk8ioDuS64gfq4K5an6pWP3RL4aGGlcNDDR2K6BXcaRxIUIUlJkEGQM5pS9eDba1kEhIJIGpHtqs2G8yCn55CgrEqMEKGGTh1Osa0E98haIghahyU64sDtAUowrkRmOFJp2e0qZ6RR4YnXF4TMhSSonCsHiM6ZJ3gtzxdHen8DSiduW5/tSO9Kvwqhxc7JZUk9IFuDk6tToE6kBWionPXM1HXe59qcEpcIxpGbhVqDz9lPDtJhQI6dInLMEa0m7dhQAD1tMpUPnCJKVAnLDyBqbJtKId0bSQFIK5CoxqxYTHrJnRXI8KV/oqwclqWtJ9ZCsGFQBBgwmQJA0jSlkLKiOuzAJzDs8CNI7adhBOikH9IVVRg3SbggPOhMRHUMJ+qCUyNB4U3O49vKuiUtkBXqoOWQ9bPjmanQwrs8aSUhaVGUqIMHIYuAB07h41Nks3Vq19HrQW4UvLSQqJAEnEhCzxyzM1Hb77rtNWbz0uOPpU0OkUozhWoAiJiO051bmnVJWuUuAKwmcCtQnCdB9keNRe9jBds7gQqAhKs0kZtnFxHIedNjaKH6Idk9M++tKkpcaQ2pBMlIxKKVZA8tK09Td00+t5s263XAgLxLW2AG0qCAkhtWXWJMxBJrL/RDelu+eQNFsrGXNtaSD4Yq1dVxnnTZUczYuptnLUJaLbgUguhYxALzUSgpBkFRgDs51C7csbxzZrdj0Q6JsowOJKSpQEhMpKxE4sx2Va0Oge2kVv/ADaTyKPJSRTZLN1D2ZuW+m6S+6kpS2+2+pJScakocxFKEoKsShM8JwxV43y20i9t2W2i6ron2Hniu2uGfmmVArI6RsBR0OEZ+FOy71k9yh7vwpUP1Jjsqkbd2pa3jS2Le0eF04okEqASopOJaz1sgQCcxxFSLW9rSNhLsQHPlHQLawlAw41TImYjPjVmU/8AGm6rdtaBiabV1fpISrh2ikmyZcbvFd9H+32bfZqmXnFNuqdfcgNrOSm4QQpKSnMAcar+5W1H7T5bcoThWfk4SVoMKC3HZUBliHaDGlXa02BalCCbW3nCkz0aQSYGeWtK3WyGbhtAdSeqCBhWpuJOnVOk1i4Wy8VwtmUuTNd/d7H7xkdMUnQCE4ZiSOJ4nzrVd2dqxdPIMkNKbiTlmwqYHDWoyy3RtWlKKUuHElaDjcU4AlYhXrnIxlNFa3bKFqW3e3CVKjFKWFlWEQJKmyTllrXG6Oe04/nD+no8TDe8OCu3W2+i3kvroJCi00pQSTAOFm1bAJ4a1J3XpUW7icNs2lxCeqoOK0WpIWDKdIinG0dzg4glDqQ+sKS6+tlKlPJWpKiFBBREFCYjQJ7ahf8Ads9mPlDBChBPRrSQCRmBKgSIBz5VrPDUt9k08tOT2ozJapJPMk+JmutjP+eYrYn/AEZWJA+bWNBk6scQJ17aRX6LrEKSAl3PFPzy+An316HnUy5Kg4SgwYHuFV7aLhK1EmTi9yQK1c+iyy+tcDueV8aRHootFEjpHxH2k6kZ6igjvRW/DakBElS1EmewACI5Ctg2bZlPWBHDhWc2/ofZSfm729aJ+otKfbkkU52h6J3ktENbVuVzlhdedAVPAlC48q6zU2mzNis7O26HXVNAJLKV33QrH00vvl0ZTp1THYauO5V2V2qWyeswS0riermk+1JBrLt4d0b/AGapDrrQDaFDC42cbQ5AkQUjhmONXbdO7K3OlZWhPSIAUlQJClIOWhyUOsO2uGOXc1N+lcMvY1N+mX1aI0gj/wBU32srC0pUwYgd5yB9mvspku4uY6q2J4S2sgntOLT2VA3A2o8UpcFihGIFWFTizHHIpE5SInjXpucdtqm2dhBLLUjrJBJnhjBJ8zFV3dd3E67GmN3ycj3g1ZXFPKEF/Xk0ge+ah917BLYdKJKcZSCYlUEqUrLmtRrhqXezZiy96JjDQw0phoYaOylbQ3ouyhSHLKEqBBITck+wJZVVYRdBAPza05k9YrSZOv5Rsdta8EyQOdKHZ6TqJqDFnd4206xPLpG/xFNP6aNhUFC/YUn96twOwmFes2D7BFRV1uTbKOdu0fYDQZcN52vtjvTPuJps9tllTzawpuEzJViSoa6ZRxrSnPRnZq/5ZI7hFM3PRPaHRtQ8aCpp20ydHEeIpZvaLZ0Wn2KFWBfojZ+ipxP6Sx7jTdz0RH6Dyx3mf2gaoj0XnJZ9ij8DRb3aTiW1FLzqTlmFKJ1HCc6eK9E749VxpXe238ECmivR5dpMAW6o5JUk+IX8KBXZ+3H+jSflDpOeZUQTmeFKX+3H1MuJLyiFIUCDBkEVHPbo3yD/AMPP5r7qfKDTS6sLlIhdvcicjhcSrh9tNBBbmXymb/EiJh0Zicj2Vpre+C567aFeI/GqJ8tWhISs3iUpyAXbtrGX2kCfOl7fbjRy6dE8iCg+B0oL83vWyfWaWnuwn4g11d+w4FBL5RM5KRpPI669tUNzbjaVBKlCSJEZg+0U5Z2ghXqrSfbVF/ZQVkQ80oA8MlaHKJI86dfJFjQg+NZbs1Y6R6AsEKHrRB1zSQKmGb1xPquLHco+6aC8FtY4T7aaNXoT1VEBQyIJAI5ZGoBreW4T9MK/OSD5jOnad7VEQ402sfzzmglbC5+bSOXV+6SPhSltcZRyKh5k+41Bt7yWePApgtqMeplrnqgjtqUttpWkQFxMnr4sRntVQPxcUktec4QSSnrZSIidc+HnR22ml+o4D3KB8qMrZp4K8RQH6auh6m5s19h9tELSx9E++gdOvZe0e8Vx1/rI71fsmmTrhgyD4GirdxAZxoQaIkFO122V11fon3j4UwCl/WT90/BVOraZJJGYAynhPPvoqZtfWHsqw7RTDQj+edVm2XmKsl87LQ9lBFoPSYwpAWkt4VtnrBYgzIUcJkVm20t3BYupctgr5LcGUAnO3dy+bmckqGnakjlWlIbByOhyPaDwpi/aruWrm26MBAR82rApGBxIxIgqyVCgMxyrnnJlNmc9PxMLFca3mITCkBRHEGAe2Iyrit6/+mPvfwqEbViSDzAPiJpFaf5yrxeNn6vkTtOp6pW+3lWtBSlITOUgyc8sqsGxLTAwgSDIxZcCoDKqQwZWkHSZPcnM+6r3shopZSDxk9wUoqHkRXp0bct7Xv7NvlLnlfcdRXYo0UIru9RS2alaR21Ji07RqabbPR84Pb7qlgioGJszzFENoeVSJRXMFBGm3PI1wN5H+TUmU0RSTz5UEZgrnR1JlvuPsrhYHKgjsNEQ1CiefsqSNqO2uG1HM+FAxw9lFLIP/qnptvtD3Vz5KezxoI1yzQdQmaidq7qsOjrNoM/ZxVNob+cPeacYM6DM9qeii2J+bSUd0p8Iqt7Q9Fzw9R1R5YgF+yTnW34ecGm6rOg8/L3ZvmJzKhyxEftTXP8Aa7zeTrLqe3CVD7ya302SeKZ9lM7jd9tZgtgeVUY3abfbXo4ieRMHzFSCbjKYy5jPzq77T9Gdu5wE9qQfwNVS/wDRGUElhxaDzQojyJ+NBCOvH5Qk9Gkpy6+cpyNSeLOmFxu9tBn6SHR9tEHxFMXNpvN/lbRwD6zasQ8I95oJ+KXZvnEeq4tPcogeGlV223jYVo7hPJYw+ennXE70thRSokEGJ1B7ZHCqLg1vK+n6eL84A09a3wWPWbQe4lNVC32y2v1VoPcoT4U7DwoLg1vg2fWQtPgoaeNdd3iY6FSklJUlBISpJEkDIaVUAaKVgJk6ASfYKCS2Hv2Xn22nLZtAWYKkrPV6pOhEdmtXpFsnh5Gayq32oy4oBK0lR0Gh91PkqjQkdxioLnvRduMoQWllJJM5A8udRbe+l4RhLiSP8NPwqJXcKUiFKUQCNSTHYJ0/hQaFN12Wiz3juDqpH3P41NP713CWlqlEpSojqchVW2fUnej5hz8xX7JojP8A+keFeDkdMByHDMwKaX+94Law3jxggTgAAgkKGatabbcYJS8kakI8SSBNVlM4QDiAw8NJzy91Y8PH0cvB0/SLVsHeBzp0dKHFDpG5MJASnEEmcxIzHOtvArzxuxbrLhEKJJZgayekSTHsr0GHa1JJydJJORWgKIHKMFVVPmB1v57Kc3JKVqAJA76QRqKdXqeue0D3VA7fRCMQEHLziaK/1ZOeoGeevspRxQLOo0HGi3Y6h/RoCLcKRJzGXCNaTXc6SDwpW7HUPsprccO6gdBwdo78qMFDnSN6uUpzB7qUvvo9x91AfDXMOtN3CCG+fExrXEOKJieMUC4RmfZRXThBPICki+oKI7Y+FdunMlJUM4GmlA0sBLhPeafrSDqKaWBAUZ5fGn8SMqBsbbkaTUyRwp3hrhFAxCczQKKelI4j20U23I0DMt0VTQp0WyOFFw0DNVoDwqPvN3m1j1RPOKmymgU0FD2p6OGnRmB7Ug/xqnbU9E4B+bJEfVPwMitsKcopuuyBorz3e7mXSMseMclonzqKcZuGf7JY7W1KCfYnMeVekHdmA6iajLrdttWqB4UR5/RvK4kxr2LEK8vwqTs94CtMKRqIMLGncc61DaPo+aWNB7QDVW2j6J0mcII/NP7pkVRW7a2aStKwVggzBiKmUXyTxFRT+4Vyz+TcVHAEEe7Lypm4i8Z/KMBY5gT+zn5UFuZeBbVmNUfGlmapTO8qBk42pB8fIwfKpG32qyr1XEzyJwnwNBfbCpg2wcbUhU4VpKTGRhQgxWbhSoyKo5hR94NN3W1HR+5T+a+4PLFFBdF+iuzwzhfPe6v8ar+0t0LZrINnL6ylK95quv2Fz9G9uO5biz+9HlXG72/a0KHR2gE/CgmdmbGKXUKYThhSVEx1DhM9YfhWiN3/ADiayxvfx9H5a1PaQVD3gjzqTs/SHbq9YrR3pke0pkUGjIvqWTd1T7HeRhz1H2yeWIA+BqXbdMUF7illkkyaTilmXoyIkVAbp+phKRpE8aUcuAURnMDyrowGgq1HOpum4jjspiZ04fGkl5jKlDbHhFcKBxkeBq7qSKMq7J5mlOj5GfGjhlWGYy76BELOU8NK62qDPbXQedcSKDgX15POaNeKClSDIii4M6BTQJW46wp5bnEc8sgcu2ZPupqyOsO/40sgxPcPfQOG1EiYy8++u5Eaim+LLxpTAOiCuIoFSiuRSbdxnBz5UsDnHGgLRCAdR7aWIriU0DcscjRVNkUulGVGFAzihhp2WwaIq35UDbDXCilVJiikUDdTAovyQcT5U6iuYaBkrZyTTV7YTatUCpSK7BoKre7i27nrIB7wDVcv/Q1ar9ULb/MV+6oEeVaZh7KKUigxa59Dr7WdtdRyCklPmkx5VE3ew9qW/rsdMkaqSA7PsTCvKt9MUkppPKg89t70IQcNxbuNn7OR+44AfA1N2W1LFz/mQg8nElHmcq1682S26IcbQsclJCvfVX2l6I7F6SlpTJ5tLwfqGU+VBE2uwEuCW3EOJ5pUlQ8ia69uO0v12kK70ioy89Cq2zitbspUNMQKVffbI91Rt25tnZ4la8bYGqltup/WwroJS69E9uv1ekQexWIeC5pj/uquG/8Ah71aE8uun9hQHlRdnemR1OT9s0sfWbUptUfmqxA+Iqx2npdsFDrl1o/VU2VeaJFOI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256" name="AutoShape 16" descr="data:image/jpeg;base64,/9j/4AAQSkZJRgABAQAAAQABAAD/2wCEAAkGBhQSEBQUEhISFRUWFxQYFxcYFBcUFxQYFBUVFhcVFxUXHCYeFxkkGhQVHy8gIycpLCwsFR4xNTAqNSYsLCkBCQoKDgwOGg8PGi0kHyQuKSwsKS4sNSwsLCwpLikvLCwsKSwsLCwsLCkqLywsKSwsLCwpLCksLCksKSkpKSksLP/AABEIAJ8BPgMBIgACEQEDEQH/xAAcAAAABwEBAAAAAAAAAAAAAAAAAgMEBQYHAQj/xABMEAABAwIDBAYFBwgHCAMAAAABAgMRAAQSITEFBkFREyJhcZGhBzKBscEUI0JSYpLRM3KCorLC4fAWJENTc5OjFRc0RGOD0vEls8P/xAAZAQEBAQEBAQAAAAAAAAAAAAAAAQIDBAX/xAAuEQEBAAECAwUHBQEBAAAAAAAAAQIDESExQQQSExRRImGRobHB8DJCgdHhcVL/2gAMAwEAAhEDEQA/AHcUIo8UIoCRQijxQigJFCKPFCKAkUIo8UIoCRQijxQigJFCKPFCKAkUIo8UIoCRRHXAn1iB3mJ7udKqHKmbex0SVLHSKOqlZ5fVA0SOwfxoFBdo+uKMH0/WT4imB2Q0hUFJwrPVUFKTCj9AwdDqO8ilf9gNcOk/zFn3mgehQ5jxrsVHL3dSdHHR3FJ/aSaGyGXG0QtWOMWYEeqSCCJyOWuh7KCRihFHihFASKEUeKEUBIoRR4oRQEihFHihFASKEUeKEUBIoRR4oRQEihFHihFASKEUeKEUBIoRR4oRQEihFHihFApFCKUw0MNAnFCKUw0MNAnFCKUw0MNAnFCKUw0MNAnFCKPFdw0CcUIpTDQw0CcUIo8V3DQJxQw0phoYaBB1kKBBEg60jbrIPRrMqGaVH6aeZ+0NCO48cnuGkLy3xIMTiGaSIBChpBOXZnlnnQHikGhhcUOCgFjv9VQ8kn21BXW+K2Mn7RaFADRacKif7sn188oEnsrid5HQWems3kuqJ6qMK8SSM8IxYgBKZJyBGtBZYoRXWzIBgiQDB1E8DHEUbDQEihFKYaGGgTihFKYa5FTeJbJzEihFGKhzoinQKxdTCdXK6+nOeUdihFF6XsrnSVi9owcr2zSnUeKEUQrPOiLSrgr3VnzOLHntP0paKEUxW+scfKuC+X2eFa8fBqds06fxQimQ2grkPOnFtdhZjQ8BOvdW8dXG8I64dowzu0pWKEUphoYa6O5OKEUphoYaA8UIpWKEUCUUIpWKGGgSihFK4aEUCUUIpUJoYaBKKEUrhoR/M1N4m8JRQilCRzHiKKXE/WHjU709We/jOsFihhpnd7w2zSsDlw0hWsFUGKm9nbO6ZpLqXWQ2rNKiuAocx2Vd413ptuYYaEVKqs7dPr3aD2ISVGknLmzTp07h/RQPxrN1MZzrllr6ePOo+K4tQSCokAAEknQAcaWc2un+zZbT2mVnzMU0d2osgyuByACR5CuV7Rj0ee9twnKWq4i2XeKNy4y4WUEptmlBSekUqE9MscASYBOgBNT2ztkIYTqCsxiWpWJatcpJJwichwpu/tZA9d1A71j8aYOb0Ww1fb9hn3Vjx8ryjHm9S/pxWErTz8jRF3CRz8gKq72+1sNFLV3INMrjfpogjonFAiDomfOne1r0Z8TtOXT5f2tytqI+z9HiSet6uQ50grbKeH2tE8Eanu4VS3N+o9S3TrOauIETkOWVNXN+X/ooZT+iT8anc1Lz+p4Wvlzt+P8ATQmrkqSFZiQMjqJ+NArrNXN8LpX9oB3JApo5tx9WrznjHuqeXyvOs+SzvOxqZcps9tFsHrONiOa093OsqcuVq1Ws96lH3miEcx/PfWp2b1rc7B65NQXvLbDV9v70+6kjvdbf3oPjWZ0BWvLY+rc7Dh1taaje62JHzo9uXvqWtrtDglC0qHYQde6sep5szaa7dwONnQ9YcFp4pI58qzl2abezWNTsEs9i8V532v1NMpwGCowSOQE/hVQstpXDjiG21FS1qCUpxRKjkBKiAO8wKuu17NF18mSVEIcVqI0KFERPdXF+i5jTpXIM/VNXR7sw4uvY8JdKbxC7T2btS1bLr7DjbYIBUVtKAJMD1VE61H2W9ToUMWYkcM/YasqfRU0PVeWJj6IjL313/dgkaPq+4K67YV6rpY3osdjchxAUDMx7pnuM0vFRO7zBaCmSSS2oonSRAWgx3Ej9GpqK3jyMLbOJOKEUrFCK02Uw03ur1KMolXfAHZ2mnL6sKFK+qlR8ATWH3TbzbhQ+XEuJErClkkEiZOZGczWcpbOF2c9THLKbY3Zrh2r+Z5/jSTu2oGRRMjike3Os0d2HchvpVMOhuAcZHVgxB14zQvN2rloEu260gYcROEhOI9WcJMTNcfCy/wDTz+Xz6538/loS94iNVtD/ALiP55+FFTvOiOtcNA9jiTxPEdkVn11u9cNI6R23WhAIBUSiAToOqonOaXTcGJFla/5Sz4ysis5aVnWr5XfnnV2VvWzxuUfen3Ukre5j+/B7sR+FUm9uSEKm2tWwZBUlhKVJ7lHQ9tTTG0rxoIb+RpB6MqTiRJU2gZuRi0GWflUmjvN+PxTyeF/damVb1sfXWe5tZ+FN3N9rZORWqfzD8aYW28l4tTYDVujpUqW2pTcJWlOqhCpjKKibbaVylTvRqAlZK4SiMUxkVaCngTbj9f8ADyWl1tWP+m9udOkPcmuHfRr6jufNMe+oNO2L1SsIeMnQAsydcgOOlNdqXNwVJTcKWY6wCoET3dlJozfjPn/i+T0OlqDv7w3FypSp6yz4Tw7YEeyrkd+MICW2EgJAAlRyAEDICqTspjHcIRl11hMnRONQTiMcBM1bbXdYKcKVPpwhouBSUHPrpQkQTliKpk6V3yxxvCu+WjjntvOQPb8XB9UNJ/RJ95pVraF46gL+VWzaTPrOIbIgx6uEkU1s93ULQ6pT4QUOrbCSEjEEISoqzP2gIFI2u761WnyophqSnH1YxD6IBUFE9wOlS6c24fRJpaWPPE5uy4EKKtpNKIBOBClqKjyBSkChZ2VqttKn70hRSCUlySCdRAk1C3RbCF4FHEkT6kDLLIzWr76ejCyttkruGW1JeQ2F41OuLnISMKlYdeykx2m2/wAo6SY/tmyjKs9mJB+dWswYjpDnHd3VG2L1oG09Kw+tzPFhdKEzPAATpFaDfbjWibVawylJQyDpjUoqaKioqVMHEMtImqtu9ul0uz1Xa1QhLnRkCZJISZEcOsNc9azJ3ptbfp9Nm7bhx2Rydp2qT1NnpP8AiPOr8iYqN2rfJWUkMMsBIIhsRimM1EnM5Zd5q27m7nJvw4R82ErSnPG4TjBOiVJyGHzptsa3TbbcbSpC3EMrXiShtTiiA0tMhGZ9ZSe6rjjjjeG+/vtv3Lnbws2+H2U4OA8f405b2c6pGNLSyj62Hq64fWOWuXeIrW/Sdta3etHSizuELDbaUrcti2lALmuI+rymKn/Rhs5B2VYY0pVi6VRxAKyWXnIz4SZ9layz2+JJuwH5OvEE4DiVACciVSYAGEnjS7uyH0rwFhwK+rAnnpPlWkeldtLW27JLLIJShtfRthKSs9Ko5aCYbOtTW1dq3Cn21o2S+gdQwXLdOKVSD6/Ga1btxSTdia0EEhQKSDBBEEEcCOBriSchJjlwqR3luFOX10taC2tb7qlIJCiglR6pUkkGOyo9GtaRLWexcYSSsjECcgMtaR2rs8NKACiqUk5gZGQOFTezNGv8OfETUZvIfnP0B5qoI21Yx4s/VSpXhFO37BKWkrBMlOIjh60Aj+eFH3etwtTgOmAAx9o/wqwbQ2UhNoVAmQ2oDlAUTn20B7AFyytRqQ4UeGNIqy7P2U1gHSNqxRnClD3Kiq3uqubVr7F0ie4rR/5HxrT0Wyfqp8BXPT6/9rhocO9PfVa/2SzPquf5jvwXTey2YFvqRjcSkaQ4snPnKqtrlqmfVT4CodpvDerjkk+6u+O1rtTN+wFu8khSlBYkkmc2lCR34Vq+5Uthpjtv1MR/sbgJP5jwEn7r58KfWxlCT2Ce/j51jKbZ2OeP6qGGhhpTDQw0dSG2B8w52iPvEJ+NZNvyudo3ahoF4Ry6raMq1nbysLIJyHSMSc8k9KgqJjgADWPbyXQcv7lSVApW8SnkQYSFDsMZUGmbw7KwbOHzrxH9XThKwU9ZaBER286P6QOrbXHL5VbIMch0Mx41L7628bPbByxXVmkT/jN/hUX6RUDCEEKBdvmTGEkKSpaIgjInqxGsj20ERv3YhFk6cbyvnGICnVKHWw6jicqqm+NvhU1kM2EcNTKpMeFW70hgi1giAty2GozUnHI79Khd+rX5y1nQpCOOZxIgTH2j4VE6nXpP2UUW9qca1S2tHWw9X8mYGEDkdZ0qT35HRv26pUP6nejqwNLfHBngSmP0uFL+lk/NWaMvyqR4hI+IpL0sjA3brz0uEH9O3UnPsn4UhEKi0wDYyiVELZMhWYAOFWEdmZyM0huk2DduGBHTLEZRBcCoj2VLbxW5bttkGD1UpT/oA+8VC7nOnpMWgLwUT3lRjPnzpSk2iBt2QIi5VplGSk6cKV9JapvgOTaf2ZqPVcBO1Qqc1XesgiFOwB35079Iqv8A5BfYlP7P8aUvRUd12Qu9ZSoSCpUjmAkn4Voe4dugl3ClIPyQSYEnG5In7hqi7ktTetnkHD/pqrQPRgwZfBSpMM2yM0kHW44HsApWjzdnZFuu3fdWwytfSXJxKbSpWEEgDERMdU0z6MjdNhWeb5Jy+stYnszp3uyvBs94ni3cL8Xn/wARSu0U4N0LdPBZtye7pgsnwTUnFLzZU23ixDmUJ+8sJ+Neg/TMSnYzgHFTSPvKCfjWGWVt/W0I53LCP9ZIrdvTKJ2YE/WuLYD/ADU1OZyqI3uZDdjeFIAJtpV2lKQic+MZZVDbvsEbsKIBMvuKyBOScp7oTUt6Q7pPyS7SCJLS0ajXGnI0vu2Oj3UeUDn8mvVA/nB2PhWcZxXLp/KC9Dif6pcqzn5S0Af+1P71Ibg9bee4PJNyf9RpPxqS9EDEbOeMgzdeGG3ZMeZpj6Ixj23er5Bf6zs/u06389C9P5Wb0zuRY3Xa3a+d0AfI089HSIsrAf8ARb82Fq/eqE9PD+G0dA+km3Hg8pXwq17qNYWbVP1UoT91hQqZ/f7xufnzUDf44t6LYa4WUZdyLpXxq/bYbPzcj6LXlhn3mqJeq6TfJI/ukoHha4v/ANhWibZOK9abJ6haWojtSoQZ14edaynelnuZxu1leaduO4rq4PN57/7FCkF2qkBBUkpC0lSCR6yfrDmKF6uXXTzcd83FU92ttcPN2yAlQ6BhLZmOsUgAkRwrVt3kiTbZNWAgtDk2n9hNRO8n5Y/mo88VTLOTyRyQB+qmoLeE/PL/AER+qT8a0h3uqn8qeeAeGI/Graq3LlspIGeFY8lH4VAbkbOU6lQSknrjFEZJ6oJz7Ca0zYGwSHHUdGtSFCEKMEwZnKcta3jjulrNd0nv6k+fquNr/VQf3K0xB7TMnj21SbDYYZsUxMvWoUsH6LjSnEKHjFXjZ9q4ppCoSQpKVetzAPKs6G3eyefDhnnPfPokgsKSCP541DvIi870Dyn8Kmbe3WEgYOX0hTO72avp0uQAAnCROfHPzrp3dq7W8EPt14F+4toVL1s26kgSAUlbZJ5aIinGwrjGyD7fvgL/AHjSbThXcurOES042M5JLfRqAB5fEmk91icKk8ioDuS64gfq4K5an6pWP3RL4aGGlcNDDR2K6BXcaRxIUIUlJkEGQM5pS9eDba1kEhIJIGpHtqs2G8yCn55CgrEqMEKGGTh1Osa0E98haIghahyU64sDtAUowrkRmOFJp2e0qZ6RR4YnXF4TMhSSonCsHiM6ZJ3gtzxdHen8DSiduW5/tSO9Kvwqhxc7JZUk9IFuDk6tToE6kBWionPXM1HXe59qcEpcIxpGbhVqDz9lPDtJhQI6dInLMEa0m7dhQAD1tMpUPnCJKVAnLDyBqbJtKId0bSQFIK5CoxqxYTHrJnRXI8KV/oqwclqWtJ9ZCsGFQBBgwmQJA0jSlkLKiOuzAJzDs8CNI7adhBOikH9IVVRg3SbggPOhMRHUMJ+qCUyNB4U3O49vKuiUtkBXqoOWQ9bPjmanQwrs8aSUhaVGUqIMHIYuAB07h41Nks3Vq19HrQW4UvLSQqJAEnEhCzxyzM1Hb77rtNWbz0uOPpU0OkUozhWoAiJiO051bmnVJWuUuAKwmcCtQnCdB9keNRe9jBds7gQqAhKs0kZtnFxHIedNjaKH6Idk9M++tKkpcaQ2pBMlIxKKVZA8tK09Td00+t5s263XAgLxLW2AG0qCAkhtWXWJMxBJrL/RDelu+eQNFsrGXNtaSD4Yq1dVxnnTZUczYuptnLUJaLbgUguhYxALzUSgpBkFRgDs51C7csbxzZrdj0Q6JsowOJKSpQEhMpKxE4sx2Va0Oge2kVv/ADaTyKPJSRTZLN1D2ZuW+m6S+6kpS2+2+pJScakocxFKEoKsShM8JwxV43y20i9t2W2i6ron2Hniu2uGfmmVArI6RsBR0OEZ+FOy71k9yh7vwpUP1Jjsqkbd2pa3jS2Le0eF04okEqASopOJaz1sgQCcxxFSLW9rSNhLsQHPlHQLawlAw41TImYjPjVmU/8AGm6rdtaBiabV1fpISrh2ikmyZcbvFd9H+32bfZqmXnFNuqdfcgNrOSm4QQpKSnMAcar+5W1H7T5bcoThWfk4SVoMKC3HZUBliHaDGlXa02BalCCbW3nCkz0aQSYGeWtK3WyGbhtAdSeqCBhWpuJOnVOk1i4Wy8VwtmUuTNd/d7H7xkdMUnQCE4ZiSOJ4nzrVd2dqxdPIMkNKbiTlmwqYHDWoyy3RtWlKKUuHElaDjcU4AlYhXrnIxlNFa3bKFqW3e3CVKjFKWFlWEQJKmyTllrXG6Oe04/nD+no8TDe8OCu3W2+i3kvroJCi00pQSTAOFm1bAJ4a1J3XpUW7icNs2lxCeqoOK0WpIWDKdIinG0dzg4glDqQ+sKS6+tlKlPJWpKiFBBREFCYjQJ7ahf8Ads9mPlDBChBPRrSQCRmBKgSIBz5VrPDUt9k08tOT2ozJapJPMk+JmutjP+eYrYn/AEZWJA+bWNBk6scQJ17aRX6LrEKSAl3PFPzy+An316HnUy5Kg4SgwYHuFV7aLhK1EmTi9yQK1c+iyy+tcDueV8aRHootFEjpHxH2k6kZ6igjvRW/DakBElS1EmewACI5Ctg2bZlPWBHDhWc2/ofZSfm729aJ+otKfbkkU52h6J3ktENbVuVzlhdedAVPAlC48q6zU2mzNis7O26HXVNAJLKV33QrH00vvl0ZTp1THYauO5V2V2qWyeswS0riermk+1JBrLt4d0b/AGapDrrQDaFDC42cbQ5AkQUjhmONXbdO7K3OlZWhPSIAUlQJClIOWhyUOsO2uGOXc1N+lcMvY1N+mX1aI0gj/wBU32srC0pUwYgd5yB9mvspku4uY6q2J4S2sgntOLT2VA3A2o8UpcFihGIFWFTizHHIpE5SInjXpucdtqm2dhBLLUjrJBJnhjBJ8zFV3dd3E67GmN3ycj3g1ZXFPKEF/Xk0ge+ah917BLYdKJKcZSCYlUEqUrLmtRrhqXezZiy96JjDQw0phoYaOylbQ3ouyhSHLKEqBBITck+wJZVVYRdBAPza05k9YrSZOv5Rsdta8EyQOdKHZ6TqJqDFnd4206xPLpG/xFNP6aNhUFC/YUn96twOwmFes2D7BFRV1uTbKOdu0fYDQZcN52vtjvTPuJps9tllTzawpuEzJViSoa6ZRxrSnPRnZq/5ZI7hFM3PRPaHRtQ8aCpp20ydHEeIpZvaLZ0Wn2KFWBfojZ+ipxP6Sx7jTdz0RH6Dyx3mf2gaoj0XnJZ9ij8DRb3aTiW1FLzqTlmFKJ1HCc6eK9E749VxpXe238ECmivR5dpMAW6o5JUk+IX8KBXZ+3H+jSflDpOeZUQTmeFKX+3H1MuJLyiFIUCDBkEVHPbo3yD/AMPP5r7qfKDTS6sLlIhdvcicjhcSrh9tNBBbmXymb/EiJh0Zicj2Vpre+C567aFeI/GqJ8tWhISs3iUpyAXbtrGX2kCfOl7fbjRy6dE8iCg+B0oL83vWyfWaWnuwn4g11d+w4FBL5RM5KRpPI669tUNzbjaVBKlCSJEZg+0U5Z2ghXqrSfbVF/ZQVkQ80oA8MlaHKJI86dfJFjQg+NZbs1Y6R6AsEKHrRB1zSQKmGb1xPquLHco+6aC8FtY4T7aaNXoT1VEBQyIJAI5ZGoBreW4T9MK/OSD5jOnad7VEQ402sfzzmglbC5+bSOXV+6SPhSltcZRyKh5k+41Bt7yWePApgtqMeplrnqgjtqUttpWkQFxMnr4sRntVQPxcUktec4QSSnrZSIidc+HnR22ml+o4D3KB8qMrZp4K8RQH6auh6m5s19h9tELSx9E++gdOvZe0e8Vx1/rI71fsmmTrhgyD4GirdxAZxoQaIkFO122V11fon3j4UwCl/WT90/BVOraZJJGYAynhPPvoqZtfWHsqw7RTDQj+edVm2XmKsl87LQ9lBFoPSYwpAWkt4VtnrBYgzIUcJkVm20t3BYupctgr5LcGUAnO3dy+bmckqGnakjlWlIbByOhyPaDwpi/aruWrm26MBAR82rApGBxIxIgqyVCgMxyrnnJlNmc9PxMLFca3mITCkBRHEGAe2Iyrit6/+mPvfwqEbViSDzAPiJpFaf5yrxeNn6vkTtOp6pW+3lWtBSlITOUgyc8sqsGxLTAwgSDIxZcCoDKqQwZWkHSZPcnM+6r3shopZSDxk9wUoqHkRXp0bct7Xv7NvlLnlfcdRXYo0UIru9RS2alaR21Ji07RqabbPR84Pb7qlgioGJszzFENoeVSJRXMFBGm3PI1wN5H+TUmU0RSTz5UEZgrnR1JlvuPsrhYHKgjsNEQ1CiefsqSNqO2uG1HM+FAxw9lFLIP/qnptvtD3Vz5KezxoI1yzQdQmaidq7qsOjrNoM/ZxVNob+cPeacYM6DM9qeii2J+bSUd0p8Iqt7Q9Fzw9R1R5YgF+yTnW34ecGm6rOg8/L3ZvmJzKhyxEftTXP8Aa7zeTrLqe3CVD7ya302SeKZ9lM7jd9tZgtgeVUY3abfbXo4ieRMHzFSCbjKYy5jPzq77T9Gdu5wE9qQfwNVS/wDRGUElhxaDzQojyJ+NBCOvH5Qk9Gkpy6+cpyNSeLOmFxu9tBn6SHR9tEHxFMXNpvN/lbRwD6zasQ8I95oJ+KXZvnEeq4tPcogeGlV223jYVo7hPJYw+ennXE70thRSokEGJ1B7ZHCqLg1vK+n6eL84A09a3wWPWbQe4lNVC32y2v1VoPcoT4U7DwoLg1vg2fWQtPgoaeNdd3iY6FSklJUlBISpJEkDIaVUAaKVgJk6ASfYKCS2Hv2Xn22nLZtAWYKkrPV6pOhEdmtXpFsnh5Gayq32oy4oBK0lR0Gh91PkqjQkdxioLnvRduMoQWllJJM5A8udRbe+l4RhLiSP8NPwqJXcKUiFKUQCNSTHYJ0/hQaFN12Wiz3juDqpH3P41NP713CWlqlEpSojqchVW2fUnej5hz8xX7JojP8A+keFeDkdMByHDMwKaX+94Law3jxggTgAAgkKGatabbcYJS8kakI8SSBNVlM4QDiAw8NJzy91Y8PH0cvB0/SLVsHeBzp0dKHFDpG5MJASnEEmcxIzHOtvArzxuxbrLhEKJJZgayekSTHsr0GHa1JJydJJORWgKIHKMFVVPmB1v57Kc3JKVqAJA76QRqKdXqeue0D3VA7fRCMQEHLziaK/1ZOeoGeevspRxQLOo0HGi3Y6h/RoCLcKRJzGXCNaTXc6SDwpW7HUPsprccO6gdBwdo78qMFDnSN6uUpzB7qUvvo9x91AfDXMOtN3CCG+fExrXEOKJieMUC4RmfZRXThBPICki+oKI7Y+FdunMlJUM4GmlA0sBLhPeafrSDqKaWBAUZ5fGn8SMqBsbbkaTUyRwp3hrhFAxCczQKKelI4j20U23I0DMt0VTQp0WyOFFw0DNVoDwqPvN3m1j1RPOKmymgU0FD2p6OGnRmB7Ug/xqnbU9E4B+bJEfVPwMitsKcopuuyBorz3e7mXSMseMclonzqKcZuGf7JY7W1KCfYnMeVekHdmA6iajLrdttWqB4UR5/RvK4kxr2LEK8vwqTs94CtMKRqIMLGncc61DaPo+aWNB7QDVW2j6J0mcII/NP7pkVRW7a2aStKwVggzBiKmUXyTxFRT+4Vyz+TcVHAEEe7Lypm4i8Z/KMBY5gT+zn5UFuZeBbVmNUfGlmapTO8qBk42pB8fIwfKpG32qyr1XEzyJwnwNBfbCpg2wcbUhU4VpKTGRhQgxWbhSoyKo5hR94NN3W1HR+5T+a+4PLFFBdF+iuzwzhfPe6v8ar+0t0LZrINnL6ylK95quv2Fz9G9uO5biz+9HlXG72/a0KHR2gE/CgmdmbGKXUKYThhSVEx1DhM9YfhWiN3/ADiayxvfx9H5a1PaQVD3gjzqTs/SHbq9YrR3pke0pkUGjIvqWTd1T7HeRhz1H2yeWIA+BqXbdMUF7illkkyaTilmXoyIkVAbp+phKRpE8aUcuAURnMDyrowGgq1HOpum4jjspiZ04fGkl5jKlDbHhFcKBxkeBq7qSKMq7J5mlOj5GfGjhlWGYy76BELOU8NK62qDPbXQedcSKDgX15POaNeKClSDIii4M6BTQJW46wp5bnEc8sgcu2ZPupqyOsO/40sgxPcPfQOG1EiYy8++u5Eaim+LLxpTAOiCuIoFSiuRSbdxnBz5UsDnHGgLRCAdR7aWIriU0DcscjRVNkUulGVGFAzihhp2WwaIq35UDbDXCilVJiikUDdTAovyQcT5U6iuYaBkrZyTTV7YTatUCpSK7BoKre7i27nrIB7wDVcv/Q1ar9ULb/MV+6oEeVaZh7KKUigxa59Dr7WdtdRyCklPmkx5VE3ew9qW/rsdMkaqSA7PsTCvKt9MUkppPKg89t70IQcNxbuNn7OR+44AfA1N2W1LFz/mQg8nElHmcq1682S26IcbQsclJCvfVX2l6I7F6SlpTJ5tLwfqGU+VBE2uwEuCW3EOJ5pUlQ8ia69uO0v12kK70ioy89Cq2zitbspUNMQKVffbI91Rt25tnZ4la8bYGqltup/WwroJS69E9uv1ekQexWIeC5pj/uquG/8Ah71aE8uun9hQHlRdnemR1OT9s0sfWbUptUfmqxA+Iqx2npdsFDrl1o/VU2VeaJFOI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7190812" y="1927865"/>
            <a:ext cx="1591315" cy="276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66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txBody>
          <a:bodyPr wrap="non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Human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activity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4" name="Fußzeilenplatzhalt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Alexander Wanner: Seismic Attenuation System for the 10 m Prototype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3203848" y="1700808"/>
            <a:ext cx="1243784" cy="276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66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txBody>
          <a:bodyPr wrap="non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Earthquake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7410450" y="4368800"/>
            <a:ext cx="977974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Textfeld 29"/>
          <p:cNvSpPr txBox="1"/>
          <p:nvPr/>
        </p:nvSpPr>
        <p:spPr>
          <a:xfrm>
            <a:off x="7524328" y="836712"/>
            <a:ext cx="161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Measured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in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the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AEI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basement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683568" y="765126"/>
            <a:ext cx="8460432" cy="5616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03183" y="464209"/>
            <a:ext cx="7759566" cy="591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Spectrogram of the ground velocity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957AF-53C0-420B-9C2D-77DB141656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9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Alexander Wanner: Seismic Attenuation System for the 10 m Prototype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9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6200000">
            <a:off x="-2465622" y="3230327"/>
            <a:ext cx="5617046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eck 12"/>
          <p:cNvSpPr/>
          <p:nvPr/>
        </p:nvSpPr>
        <p:spPr>
          <a:xfrm rot="19800000">
            <a:off x="1062101" y="5916846"/>
            <a:ext cx="1080120" cy="215444"/>
          </a:xfrm>
          <a:prstGeom prst="rect">
            <a:avLst/>
          </a:prstGeom>
          <a:noFill/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2012-09-22</a:t>
            </a:r>
          </a:p>
        </p:txBody>
      </p:sp>
      <p:sp>
        <p:nvSpPr>
          <p:cNvPr id="15" name="Rechteck 14"/>
          <p:cNvSpPr/>
          <p:nvPr/>
        </p:nvSpPr>
        <p:spPr>
          <a:xfrm rot="19800000">
            <a:off x="4985555" y="5916846"/>
            <a:ext cx="1080120" cy="21544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2012-10-03</a:t>
            </a:r>
          </a:p>
        </p:txBody>
      </p:sp>
      <p:sp>
        <p:nvSpPr>
          <p:cNvPr id="20" name="Rechteck 19"/>
          <p:cNvSpPr/>
          <p:nvPr/>
        </p:nvSpPr>
        <p:spPr>
          <a:xfrm rot="19800000">
            <a:off x="5561154" y="1380342"/>
            <a:ext cx="792088" cy="21544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Holiday</a:t>
            </a:r>
          </a:p>
        </p:txBody>
      </p:sp>
      <p:sp>
        <p:nvSpPr>
          <p:cNvPr id="21" name="Rechteck 20"/>
          <p:cNvSpPr/>
          <p:nvPr/>
        </p:nvSpPr>
        <p:spPr>
          <a:xfrm rot="19800000">
            <a:off x="6569730" y="5910708"/>
            <a:ext cx="1080120" cy="21544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2012-10-07</a:t>
            </a:r>
          </a:p>
        </p:txBody>
      </p:sp>
      <p:sp>
        <p:nvSpPr>
          <p:cNvPr id="23" name="Gleichschenkliges Dreieck 22"/>
          <p:cNvSpPr/>
          <p:nvPr/>
        </p:nvSpPr>
        <p:spPr>
          <a:xfrm>
            <a:off x="3126011" y="5733256"/>
            <a:ext cx="144016" cy="144016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Gleichschenkliges Dreieck 23"/>
          <p:cNvSpPr/>
          <p:nvPr/>
        </p:nvSpPr>
        <p:spPr>
          <a:xfrm>
            <a:off x="3496643" y="5733256"/>
            <a:ext cx="144016" cy="144016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5" name="Gleichschenkliges Dreieck 24"/>
          <p:cNvSpPr/>
          <p:nvPr/>
        </p:nvSpPr>
        <p:spPr>
          <a:xfrm>
            <a:off x="4860032" y="5733256"/>
            <a:ext cx="144016" cy="144016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6" name="Gleichschenkliges Dreieck 25"/>
          <p:cNvSpPr/>
          <p:nvPr/>
        </p:nvSpPr>
        <p:spPr>
          <a:xfrm>
            <a:off x="5292080" y="5733256"/>
            <a:ext cx="144016" cy="144016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7" name="Gleichschenkliges Dreieck 26"/>
          <p:cNvSpPr/>
          <p:nvPr/>
        </p:nvSpPr>
        <p:spPr>
          <a:xfrm>
            <a:off x="3861446" y="5733256"/>
            <a:ext cx="144016" cy="144016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>
          <a:xfrm rot="16200000">
            <a:off x="7488904" y="2601487"/>
            <a:ext cx="792090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Human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activity</a:t>
            </a:r>
          </a:p>
        </p:txBody>
      </p:sp>
      <p:sp>
        <p:nvSpPr>
          <p:cNvPr id="29" name="Rechteck 28"/>
          <p:cNvSpPr/>
          <p:nvPr/>
        </p:nvSpPr>
        <p:spPr>
          <a:xfrm rot="16200000">
            <a:off x="7272879" y="5157481"/>
            <a:ext cx="1224137" cy="21544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Earthquakes</a:t>
            </a:r>
          </a:p>
        </p:txBody>
      </p:sp>
      <p:sp>
        <p:nvSpPr>
          <p:cNvPr id="31" name="Rechteck 30"/>
          <p:cNvSpPr/>
          <p:nvPr/>
        </p:nvSpPr>
        <p:spPr>
          <a:xfrm rot="16200000">
            <a:off x="7272881" y="1917122"/>
            <a:ext cx="1224138" cy="21544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Motors</a:t>
            </a:r>
          </a:p>
        </p:txBody>
      </p:sp>
      <p:sp>
        <p:nvSpPr>
          <p:cNvPr id="34" name="Rechteck 33"/>
          <p:cNvSpPr/>
          <p:nvPr/>
        </p:nvSpPr>
        <p:spPr>
          <a:xfrm>
            <a:off x="2627494" y="1341348"/>
            <a:ext cx="792088" cy="21544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Noisy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1619672" y="1340768"/>
            <a:ext cx="792088" cy="21544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Quiet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7" name="Rechteck 36"/>
          <p:cNvSpPr/>
          <p:nvPr/>
        </p:nvSpPr>
        <p:spPr>
          <a:xfrm rot="19800000">
            <a:off x="4283166" y="1419626"/>
            <a:ext cx="792088" cy="21544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Weekend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524328" y="836712"/>
            <a:ext cx="161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Measured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in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the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AEI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basement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4932040" y="6304861"/>
            <a:ext cx="4323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http://www.volcanodiscovery.com/earthquakes/archive/</a:t>
            </a:r>
          </a:p>
        </p:txBody>
      </p:sp>
      <p:grpSp>
        <p:nvGrpSpPr>
          <p:cNvPr id="41" name="Gruppieren 40"/>
          <p:cNvGrpSpPr/>
          <p:nvPr/>
        </p:nvGrpSpPr>
        <p:grpSpPr>
          <a:xfrm>
            <a:off x="3347864" y="3501305"/>
            <a:ext cx="5976664" cy="569714"/>
            <a:chOff x="3347864" y="3573016"/>
            <a:chExt cx="5976664" cy="569714"/>
          </a:xfrm>
        </p:grpSpPr>
        <p:sp>
          <p:nvSpPr>
            <p:cNvPr id="40" name="Rechteck 39"/>
            <p:cNvSpPr/>
            <p:nvPr/>
          </p:nvSpPr>
          <p:spPr>
            <a:xfrm>
              <a:off x="3419872" y="3573016"/>
              <a:ext cx="590465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3347864" y="3634899"/>
              <a:ext cx="510678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3366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Tue, 25 Sep 05:37      5.2          565 km       405 km S of the Fiji Islands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</a:b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screen"/>
          <a:srcRect l="6154" t="31821"/>
          <a:stretch>
            <a:fillRect/>
          </a:stretch>
        </p:blipFill>
        <p:spPr bwMode="auto">
          <a:xfrm>
            <a:off x="3419872" y="3836146"/>
            <a:ext cx="5724128" cy="96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 cstate="screen"/>
          <a:srcRect l="6154" b="68065"/>
          <a:stretch>
            <a:fillRect/>
          </a:stretch>
        </p:blipFill>
        <p:spPr bwMode="auto">
          <a:xfrm>
            <a:off x="3419872" y="3141265"/>
            <a:ext cx="5724128" cy="45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Gleichschenkliges Dreieck 41"/>
          <p:cNvSpPr/>
          <p:nvPr/>
        </p:nvSpPr>
        <p:spPr>
          <a:xfrm>
            <a:off x="2890416" y="5733256"/>
            <a:ext cx="144016" cy="144016"/>
          </a:xfrm>
          <a:prstGeom prst="triangle">
            <a:avLst/>
          </a:prstGeom>
          <a:solidFill>
            <a:srgbClr val="3366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1" grpId="0"/>
      <p:bldP spid="34" grpId="0"/>
      <p:bldP spid="35" grpId="0"/>
      <p:bldP spid="37" grpId="0"/>
      <p:bldP spid="33" grpId="0"/>
      <p:bldP spid="33" grpId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683568" y="765126"/>
            <a:ext cx="8460432" cy="5616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03183" y="464209"/>
            <a:ext cx="7759566" cy="591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Spectrogram of the ground velocity</a:t>
            </a: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268744" y="1700808"/>
            <a:ext cx="5233114" cy="533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957AF-53C0-420B-9C2D-77DB141656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9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Alexander Wanner: Seismic Attenuation System for the 10 m Prototype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9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6200000">
            <a:off x="-2465622" y="3230327"/>
            <a:ext cx="5617046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eck 12"/>
          <p:cNvSpPr/>
          <p:nvPr/>
        </p:nvSpPr>
        <p:spPr>
          <a:xfrm rot="19800000">
            <a:off x="1062101" y="5916846"/>
            <a:ext cx="1080120" cy="215444"/>
          </a:xfrm>
          <a:prstGeom prst="rect">
            <a:avLst/>
          </a:prstGeom>
          <a:noFill/>
          <a:effectLst/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2012-09-22</a:t>
            </a:r>
          </a:p>
        </p:txBody>
      </p:sp>
      <p:sp>
        <p:nvSpPr>
          <p:cNvPr id="15" name="Rechteck 14"/>
          <p:cNvSpPr/>
          <p:nvPr/>
        </p:nvSpPr>
        <p:spPr>
          <a:xfrm rot="19800000">
            <a:off x="4985555" y="5916846"/>
            <a:ext cx="1080120" cy="21544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2012-10-03</a:t>
            </a:r>
          </a:p>
        </p:txBody>
      </p:sp>
      <p:sp>
        <p:nvSpPr>
          <p:cNvPr id="21" name="Rechteck 20"/>
          <p:cNvSpPr/>
          <p:nvPr/>
        </p:nvSpPr>
        <p:spPr>
          <a:xfrm rot="19800000">
            <a:off x="6569730" y="5910708"/>
            <a:ext cx="1080120" cy="21544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2012-10-07</a:t>
            </a:r>
          </a:p>
        </p:txBody>
      </p:sp>
      <p:sp>
        <p:nvSpPr>
          <p:cNvPr id="23" name="Gleichschenkliges Dreieck 22"/>
          <p:cNvSpPr/>
          <p:nvPr/>
        </p:nvSpPr>
        <p:spPr>
          <a:xfrm>
            <a:off x="3126011" y="5733256"/>
            <a:ext cx="144016" cy="144016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Gleichschenkliges Dreieck 23"/>
          <p:cNvSpPr/>
          <p:nvPr/>
        </p:nvSpPr>
        <p:spPr>
          <a:xfrm>
            <a:off x="3496643" y="5733256"/>
            <a:ext cx="144016" cy="144016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5" name="Gleichschenkliges Dreieck 24"/>
          <p:cNvSpPr/>
          <p:nvPr/>
        </p:nvSpPr>
        <p:spPr>
          <a:xfrm>
            <a:off x="4860032" y="5733256"/>
            <a:ext cx="144016" cy="144016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6" name="Gleichschenkliges Dreieck 25"/>
          <p:cNvSpPr/>
          <p:nvPr/>
        </p:nvSpPr>
        <p:spPr>
          <a:xfrm>
            <a:off x="5292080" y="5733256"/>
            <a:ext cx="144016" cy="144016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7" name="Gleichschenkliges Dreieck 26"/>
          <p:cNvSpPr/>
          <p:nvPr/>
        </p:nvSpPr>
        <p:spPr>
          <a:xfrm>
            <a:off x="3861446" y="5733256"/>
            <a:ext cx="144016" cy="144016"/>
          </a:xfrm>
          <a:prstGeom prst="triangl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/>
        </p:nvSpPr>
        <p:spPr>
          <a:xfrm rot="16200000">
            <a:off x="7488904" y="2601487"/>
            <a:ext cx="792090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Human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activity</a:t>
            </a:r>
          </a:p>
        </p:txBody>
      </p:sp>
      <p:sp>
        <p:nvSpPr>
          <p:cNvPr id="29" name="Rechteck 28"/>
          <p:cNvSpPr/>
          <p:nvPr/>
        </p:nvSpPr>
        <p:spPr>
          <a:xfrm rot="16200000">
            <a:off x="7272879" y="5157481"/>
            <a:ext cx="1224137" cy="21544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Earthquakes</a:t>
            </a:r>
          </a:p>
        </p:txBody>
      </p:sp>
      <p:sp>
        <p:nvSpPr>
          <p:cNvPr id="31" name="Rechteck 30"/>
          <p:cNvSpPr/>
          <p:nvPr/>
        </p:nvSpPr>
        <p:spPr>
          <a:xfrm rot="16200000">
            <a:off x="7272881" y="1917122"/>
            <a:ext cx="1224138" cy="21544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Motors</a:t>
            </a:r>
          </a:p>
        </p:txBody>
      </p:sp>
      <p:sp>
        <p:nvSpPr>
          <p:cNvPr id="34" name="Rechteck 33"/>
          <p:cNvSpPr/>
          <p:nvPr/>
        </p:nvSpPr>
        <p:spPr>
          <a:xfrm>
            <a:off x="2627494" y="1341348"/>
            <a:ext cx="792088" cy="21544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Noisy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1619672" y="1340768"/>
            <a:ext cx="792088" cy="21544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Quiet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0" name="Rechteck 29"/>
          <p:cNvSpPr/>
          <p:nvPr/>
        </p:nvSpPr>
        <p:spPr>
          <a:xfrm rot="16200000">
            <a:off x="7272880" y="4041351"/>
            <a:ext cx="1224137" cy="43088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Weather conditions</a:t>
            </a:r>
          </a:p>
        </p:txBody>
      </p:sp>
      <p:grpSp>
        <p:nvGrpSpPr>
          <p:cNvPr id="41" name="Gruppieren 40"/>
          <p:cNvGrpSpPr/>
          <p:nvPr/>
        </p:nvGrpSpPr>
        <p:grpSpPr>
          <a:xfrm>
            <a:off x="1080184" y="2130568"/>
            <a:ext cx="8063816" cy="1442448"/>
            <a:chOff x="1080184" y="2130568"/>
            <a:chExt cx="8063816" cy="1442448"/>
          </a:xfrm>
        </p:grpSpPr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080184" y="2132856"/>
              <a:ext cx="6372136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" name="Gruppieren 38"/>
            <p:cNvGrpSpPr/>
            <p:nvPr/>
          </p:nvGrpSpPr>
          <p:grpSpPr>
            <a:xfrm>
              <a:off x="7443176" y="2130568"/>
              <a:ext cx="1700824" cy="1442448"/>
              <a:chOff x="9324528" y="2420888"/>
              <a:chExt cx="1700824" cy="1442448"/>
            </a:xfrm>
          </p:grpSpPr>
          <p:pic>
            <p:nvPicPr>
              <p:cNvPr id="33" name="Picture 5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 r="-5022"/>
              <a:stretch>
                <a:fillRect/>
              </a:stretch>
            </p:blipFill>
            <p:spPr bwMode="auto">
              <a:xfrm>
                <a:off x="9324528" y="2420888"/>
                <a:ext cx="1700824" cy="14424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Rechteck 35"/>
              <p:cNvSpPr/>
              <p:nvPr/>
            </p:nvSpPr>
            <p:spPr>
              <a:xfrm>
                <a:off x="9324528" y="2420888"/>
                <a:ext cx="360040" cy="504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sp>
            <p:nvSpPr>
              <p:cNvPr id="38" name="Rechteck 37"/>
              <p:cNvSpPr/>
              <p:nvPr/>
            </p:nvSpPr>
            <p:spPr>
              <a:xfrm>
                <a:off x="9324528" y="3212976"/>
                <a:ext cx="225168" cy="6503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hteck 39"/>
            <p:cNvSpPr/>
            <p:nvPr/>
          </p:nvSpPr>
          <p:spPr>
            <a:xfrm>
              <a:off x="1691680" y="2132856"/>
              <a:ext cx="3384376" cy="102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sp>
        <p:nvSpPr>
          <p:cNvPr id="42" name="Rechteck 41"/>
          <p:cNvSpPr/>
          <p:nvPr/>
        </p:nvSpPr>
        <p:spPr>
          <a:xfrm rot="19800000">
            <a:off x="5561154" y="1380342"/>
            <a:ext cx="792088" cy="21544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Holiday</a:t>
            </a:r>
          </a:p>
        </p:txBody>
      </p:sp>
      <p:sp>
        <p:nvSpPr>
          <p:cNvPr id="43" name="Rechteck 42"/>
          <p:cNvSpPr/>
          <p:nvPr/>
        </p:nvSpPr>
        <p:spPr>
          <a:xfrm rot="19800000">
            <a:off x="4283166" y="1419626"/>
            <a:ext cx="792088" cy="21544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Weekend</a:t>
            </a:r>
          </a:p>
        </p:txBody>
      </p:sp>
      <p:grpSp>
        <p:nvGrpSpPr>
          <p:cNvPr id="49" name="Gruppieren 48"/>
          <p:cNvGrpSpPr/>
          <p:nvPr/>
        </p:nvGrpSpPr>
        <p:grpSpPr>
          <a:xfrm>
            <a:off x="1115616" y="0"/>
            <a:ext cx="8028384" cy="2132857"/>
            <a:chOff x="1115616" y="0"/>
            <a:chExt cx="8028384" cy="2132857"/>
          </a:xfrm>
        </p:grpSpPr>
        <p:sp>
          <p:nvSpPr>
            <p:cNvPr id="48" name="Rechteck 47"/>
            <p:cNvSpPr/>
            <p:nvPr/>
          </p:nvSpPr>
          <p:spPr>
            <a:xfrm>
              <a:off x="1115616" y="836713"/>
              <a:ext cx="2664296" cy="129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grpSp>
          <p:nvGrpSpPr>
            <p:cNvPr id="47" name="Gruppieren 46"/>
            <p:cNvGrpSpPr/>
            <p:nvPr/>
          </p:nvGrpSpPr>
          <p:grpSpPr>
            <a:xfrm>
              <a:off x="3563888" y="0"/>
              <a:ext cx="5580112" cy="2132857"/>
              <a:chOff x="4788024" y="442764"/>
              <a:chExt cx="4355976" cy="1690093"/>
            </a:xfrm>
          </p:grpSpPr>
          <p:sp>
            <p:nvSpPr>
              <p:cNvPr id="44" name="Rechteck 43"/>
              <p:cNvSpPr/>
              <p:nvPr/>
            </p:nvSpPr>
            <p:spPr>
              <a:xfrm>
                <a:off x="5724128" y="442765"/>
                <a:ext cx="3419872" cy="16900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endParaRPr>
              </a:p>
            </p:txBody>
          </p:sp>
          <p:pic>
            <p:nvPicPr>
              <p:cNvPr id="35842" name="Picture 2" descr="FINO 1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4788024" y="442764"/>
                <a:ext cx="1690092" cy="1690092"/>
              </a:xfrm>
              <a:prstGeom prst="rect">
                <a:avLst/>
              </a:prstGeom>
              <a:noFill/>
            </p:spPr>
          </p:pic>
          <p:sp>
            <p:nvSpPr>
              <p:cNvPr id="45" name="Textfeld 44"/>
              <p:cNvSpPr txBox="1"/>
              <p:nvPr/>
            </p:nvSpPr>
            <p:spPr>
              <a:xfrm>
                <a:off x="6660232" y="548680"/>
                <a:ext cx="2469659" cy="1390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Research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platform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 FINO1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(Forschungsplattformen </a:t>
                </a:r>
                <a:br>
                  <a:rPr kumimoji="0" lang="de-DE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</a:br>
                <a:r>
                  <a:rPr kumimoji="0" lang="de-DE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in  Nord- und Ostsee)</a:t>
                </a:r>
                <a:b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</a:b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45 km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from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+mn-cs"/>
                  </a:rPr>
                  <a:t> Borkum</a:t>
                </a:r>
              </a:p>
            </p:txBody>
          </p:sp>
        </p:grpSp>
      </p:grpSp>
      <p:sp>
        <p:nvSpPr>
          <p:cNvPr id="46" name="Textfeld 45"/>
          <p:cNvSpPr txBox="1"/>
          <p:nvPr/>
        </p:nvSpPr>
        <p:spPr>
          <a:xfrm>
            <a:off x="1241660" y="5733256"/>
            <a:ext cx="7218772" cy="120032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meteorogical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data are courtesy of the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Bundesministerium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für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Umwelt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Naturschutz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und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Reaktorsicherheit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</a:t>
            </a:r>
            <a:b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and the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Projektträger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Jülich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63" name="Gruppieren 62"/>
          <p:cNvGrpSpPr/>
          <p:nvPr/>
        </p:nvGrpSpPr>
        <p:grpSpPr>
          <a:xfrm>
            <a:off x="1713628" y="3266237"/>
            <a:ext cx="3323213" cy="306779"/>
            <a:chOff x="1713628" y="3266237"/>
            <a:chExt cx="3323213" cy="306779"/>
          </a:xfrm>
        </p:grpSpPr>
        <p:cxnSp>
          <p:nvCxnSpPr>
            <p:cNvPr id="52" name="Gerade Verbindung 51"/>
            <p:cNvCxnSpPr/>
            <p:nvPr/>
          </p:nvCxnSpPr>
          <p:spPr>
            <a:xfrm flipV="1">
              <a:off x="1713628" y="3266237"/>
              <a:ext cx="0" cy="3067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/>
          </p:nvCxnSpPr>
          <p:spPr>
            <a:xfrm flipV="1">
              <a:off x="2081177" y="3266237"/>
              <a:ext cx="0" cy="3067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/>
          </p:nvCxnSpPr>
          <p:spPr>
            <a:xfrm flipV="1">
              <a:off x="2450788" y="3266237"/>
              <a:ext cx="0" cy="3067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/>
          </p:nvCxnSpPr>
          <p:spPr>
            <a:xfrm flipV="1">
              <a:off x="2822462" y="3266237"/>
              <a:ext cx="0" cy="3067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/>
          </p:nvCxnSpPr>
          <p:spPr>
            <a:xfrm flipV="1">
              <a:off x="3193684" y="3266237"/>
              <a:ext cx="0" cy="3067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/>
          </p:nvCxnSpPr>
          <p:spPr>
            <a:xfrm flipV="1">
              <a:off x="3559654" y="3266237"/>
              <a:ext cx="0" cy="3067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/>
          </p:nvCxnSpPr>
          <p:spPr>
            <a:xfrm flipV="1">
              <a:off x="3927686" y="3266237"/>
              <a:ext cx="0" cy="3067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/>
            <p:nvPr/>
          </p:nvCxnSpPr>
          <p:spPr>
            <a:xfrm flipV="1">
              <a:off x="4297780" y="3266237"/>
              <a:ext cx="0" cy="3067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/>
            <p:nvPr/>
          </p:nvCxnSpPr>
          <p:spPr>
            <a:xfrm flipV="1">
              <a:off x="4666279" y="3266237"/>
              <a:ext cx="0" cy="3067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/>
          </p:nvCxnSpPr>
          <p:spPr>
            <a:xfrm flipV="1">
              <a:off x="5036841" y="3266237"/>
              <a:ext cx="0" cy="3067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hteck 63"/>
          <p:cNvSpPr/>
          <p:nvPr/>
        </p:nvSpPr>
        <p:spPr>
          <a:xfrm>
            <a:off x="3203848" y="3288642"/>
            <a:ext cx="28803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0" y="836712"/>
            <a:ext cx="9144000" cy="55450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244738" name="Picture 2" descr="http://www.thehobbithole.co.uk/wizard%20album/hight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0967" y="1125538"/>
            <a:ext cx="6695409" cy="446211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2: Seismic isolation techniques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23528" y="5932856"/>
            <a:ext cx="8075240" cy="520480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de-DE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LOTR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Alexander Wanner: Seismic Attenuation System for the 10 m Prototype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9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957AF-53C0-420B-9C2D-77DB141656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9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467544" y="5625008"/>
            <a:ext cx="8229600" cy="612304"/>
          </a:xfrm>
          <a:prstGeom prst="rect">
            <a:avLst/>
          </a:prstGeom>
          <a:ln>
            <a:noFill/>
          </a:ln>
        </p:spPr>
        <p:txBody>
          <a:bodyPr vert="horz" lIns="91440" rIns="45720" rtlCol="0" anchor="ctr">
            <a:normAutofit fontScale="900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Seismic noise: you shall not pass!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uppieren 51"/>
          <p:cNvGrpSpPr/>
          <p:nvPr/>
        </p:nvGrpSpPr>
        <p:grpSpPr>
          <a:xfrm>
            <a:off x="35496" y="3529289"/>
            <a:ext cx="9076566" cy="2998566"/>
            <a:chOff x="67434" y="3237394"/>
            <a:chExt cx="9076566" cy="2998566"/>
          </a:xfrm>
        </p:grpSpPr>
        <p:sp>
          <p:nvSpPr>
            <p:cNvPr id="48" name="Textfeld 47"/>
            <p:cNvSpPr txBox="1"/>
            <p:nvPr/>
          </p:nvSpPr>
          <p:spPr>
            <a:xfrm>
              <a:off x="383747" y="3237394"/>
              <a:ext cx="522899" cy="2499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40</a:t>
              </a:r>
            </a:p>
            <a:p>
              <a:pPr marL="0" marR="0" lvl="0" indent="0" algn="r" defTabSz="914400" rtl="0" eaLnBrk="1" fontAlgn="auto" latinLnBrk="0" hangingPunct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20</a:t>
              </a:r>
            </a:p>
            <a:p>
              <a:pPr marL="0" marR="0" lvl="0" indent="0" algn="r" defTabSz="914400" rtl="0" eaLnBrk="1" fontAlgn="auto" latinLnBrk="0" hangingPunct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0</a:t>
              </a:r>
            </a:p>
            <a:p>
              <a:pPr marL="0" marR="0" lvl="0" indent="0" algn="r" defTabSz="914400" rtl="0" eaLnBrk="1" fontAlgn="auto" latinLnBrk="0" hangingPunct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-20</a:t>
              </a:r>
            </a:p>
            <a:p>
              <a:pPr marL="0" marR="0" lvl="0" indent="0" algn="r" defTabSz="914400" rtl="0" eaLnBrk="1" fontAlgn="auto" latinLnBrk="0" hangingPunct="1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-40</a:t>
              </a:r>
            </a:p>
          </p:txBody>
        </p:sp>
        <p:pic>
          <p:nvPicPr>
            <p:cNvPr id="373763" name="Picture 3"/>
            <p:cNvPicPr>
              <a:picLocks noChangeAspect="1" noChangeArrowheads="1"/>
            </p:cNvPicPr>
            <p:nvPr/>
          </p:nvPicPr>
          <p:blipFill>
            <a:blip r:embed="rId2"/>
            <a:srcRect l="735" t="1086" r="33251" b="35733"/>
            <a:stretch>
              <a:fillRect/>
            </a:stretch>
          </p:blipFill>
          <p:spPr bwMode="auto">
            <a:xfrm>
              <a:off x="914400" y="3581400"/>
              <a:ext cx="7741920" cy="191476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1" name="Textfeld 50"/>
            <p:cNvSpPr txBox="1"/>
            <p:nvPr/>
          </p:nvSpPr>
          <p:spPr>
            <a:xfrm>
              <a:off x="683568" y="5528074"/>
              <a:ext cx="84604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0.1				     1 				        10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Frequency</a:t>
              </a: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[Hz]</a:t>
              </a:r>
            </a:p>
          </p:txBody>
        </p:sp>
        <p:sp>
          <p:nvSpPr>
            <p:cNvPr id="53" name="Textfeld 52"/>
            <p:cNvSpPr txBox="1"/>
            <p:nvPr/>
          </p:nvSpPr>
          <p:spPr>
            <a:xfrm rot="16200000">
              <a:off x="-962744" y="4311299"/>
              <a:ext cx="24604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Transfer function [dB]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Harmonic</a:t>
            </a:r>
            <a:r>
              <a:rPr lang="de-DE" dirty="0"/>
              <a:t> </a:t>
            </a:r>
            <a:r>
              <a:rPr lang="de-DE" dirty="0" err="1"/>
              <a:t>oscillator</a:t>
            </a:r>
            <a:r>
              <a:rPr lang="de-DE" dirty="0"/>
              <a:t>: </a:t>
            </a:r>
            <a:r>
              <a:rPr lang="de-DE" dirty="0" err="1"/>
              <a:t>pendulum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26.04.2013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9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Alexander Wanner: Seismic Attenuation System for the 10 m Prototype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9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957AF-53C0-420B-9C2D-77DB141656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9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4212457" y="928977"/>
            <a:ext cx="863600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22" name="Gruppieren 21"/>
          <p:cNvGrpSpPr/>
          <p:nvPr/>
        </p:nvGrpSpPr>
        <p:grpSpPr>
          <a:xfrm rot="-1020000">
            <a:off x="4411136" y="-1145142"/>
            <a:ext cx="432000" cy="4613347"/>
            <a:chOff x="4571938" y="-320642"/>
            <a:chExt cx="432000" cy="4613347"/>
          </a:xfrm>
          <a:effectLst/>
        </p:grpSpPr>
        <p:grpSp>
          <p:nvGrpSpPr>
            <p:cNvPr id="11" name="Gruppieren 10"/>
            <p:cNvGrpSpPr/>
            <p:nvPr/>
          </p:nvGrpSpPr>
          <p:grpSpPr>
            <a:xfrm>
              <a:off x="4772203" y="-320642"/>
              <a:ext cx="2922" cy="4392519"/>
              <a:chOff x="3476059" y="137067"/>
              <a:chExt cx="2922" cy="2928509"/>
            </a:xfrm>
          </p:grpSpPr>
          <p:cxnSp>
            <p:nvCxnSpPr>
              <p:cNvPr id="9" name="Gerade Verbindung 8"/>
              <p:cNvCxnSpPr/>
              <p:nvPr/>
            </p:nvCxnSpPr>
            <p:spPr>
              <a:xfrm>
                <a:off x="3476059" y="1625576"/>
                <a:ext cx="0" cy="144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 Verbindung 9"/>
              <p:cNvCxnSpPr/>
              <p:nvPr/>
            </p:nvCxnSpPr>
            <p:spPr>
              <a:xfrm>
                <a:off x="3478981" y="137067"/>
                <a:ext cx="0" cy="1440080"/>
              </a:xfrm>
              <a:prstGeom prst="line">
                <a:avLst/>
              </a:prstGeom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Ellipse 20"/>
            <p:cNvSpPr>
              <a:spLocks noChangeAspect="1"/>
            </p:cNvSpPr>
            <p:nvPr/>
          </p:nvSpPr>
          <p:spPr>
            <a:xfrm rot="1020000">
              <a:off x="4571938" y="3860705"/>
              <a:ext cx="432000" cy="43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softEdge">
              <a:bevelT w="393700" h="2667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sp>
        <p:nvSpPr>
          <p:cNvPr id="29" name="Rechteck 28"/>
          <p:cNvSpPr/>
          <p:nvPr/>
        </p:nvSpPr>
        <p:spPr>
          <a:xfrm>
            <a:off x="6876256" y="928977"/>
            <a:ext cx="863600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30" name="Gruppieren 29"/>
          <p:cNvGrpSpPr/>
          <p:nvPr/>
        </p:nvGrpSpPr>
        <p:grpSpPr>
          <a:xfrm rot="-1020000">
            <a:off x="7640009" y="1047324"/>
            <a:ext cx="587260" cy="4081790"/>
            <a:chOff x="4494394" y="1959885"/>
            <a:chExt cx="587260" cy="4081790"/>
          </a:xfrm>
          <a:effectLst/>
        </p:grpSpPr>
        <p:grpSp>
          <p:nvGrpSpPr>
            <p:cNvPr id="31" name="Gruppieren 30"/>
            <p:cNvGrpSpPr/>
            <p:nvPr/>
          </p:nvGrpSpPr>
          <p:grpSpPr>
            <a:xfrm>
              <a:off x="4494394" y="1959885"/>
              <a:ext cx="587260" cy="4081790"/>
              <a:chOff x="3198250" y="1657504"/>
              <a:chExt cx="587260" cy="2721345"/>
            </a:xfrm>
          </p:grpSpPr>
          <p:cxnSp>
            <p:nvCxnSpPr>
              <p:cNvPr id="33" name="Gerade Verbindung 32"/>
              <p:cNvCxnSpPr/>
              <p:nvPr/>
            </p:nvCxnSpPr>
            <p:spPr>
              <a:xfrm rot="1020000">
                <a:off x="3203801" y="1657504"/>
                <a:ext cx="576158" cy="12564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33"/>
              <p:cNvCxnSpPr/>
              <p:nvPr/>
            </p:nvCxnSpPr>
            <p:spPr>
              <a:xfrm rot="1020000">
                <a:off x="3198250" y="3098217"/>
                <a:ext cx="587260" cy="1280632"/>
              </a:xfrm>
              <a:prstGeom prst="line">
                <a:avLst/>
              </a:prstGeom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Ellipse 31"/>
            <p:cNvSpPr>
              <a:spLocks noChangeAspect="1"/>
            </p:cNvSpPr>
            <p:nvPr/>
          </p:nvSpPr>
          <p:spPr>
            <a:xfrm rot="1020000">
              <a:off x="4576287" y="3865088"/>
              <a:ext cx="432000" cy="43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softEdge">
              <a:bevelT w="393700" h="2667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1115616" y="999702"/>
            <a:ext cx="432000" cy="4320000"/>
            <a:chOff x="4576287" y="1916832"/>
            <a:chExt cx="432000" cy="4320000"/>
          </a:xfrm>
          <a:effectLst/>
        </p:grpSpPr>
        <p:grpSp>
          <p:nvGrpSpPr>
            <p:cNvPr id="38" name="Gruppieren 37"/>
            <p:cNvGrpSpPr/>
            <p:nvPr/>
          </p:nvGrpSpPr>
          <p:grpSpPr>
            <a:xfrm>
              <a:off x="4788024" y="1916832"/>
              <a:ext cx="0" cy="4320000"/>
              <a:chOff x="3491880" y="1628800"/>
              <a:chExt cx="0" cy="2880160"/>
            </a:xfrm>
          </p:grpSpPr>
          <p:cxnSp>
            <p:nvCxnSpPr>
              <p:cNvPr id="40" name="Gerade Verbindung 39"/>
              <p:cNvCxnSpPr/>
              <p:nvPr/>
            </p:nvCxnSpPr>
            <p:spPr>
              <a:xfrm>
                <a:off x="3491880" y="1628800"/>
                <a:ext cx="0" cy="144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/>
              <p:cNvCxnSpPr/>
              <p:nvPr/>
            </p:nvCxnSpPr>
            <p:spPr>
              <a:xfrm>
                <a:off x="3491880" y="3068960"/>
                <a:ext cx="0" cy="1440000"/>
              </a:xfrm>
              <a:prstGeom prst="line">
                <a:avLst/>
              </a:prstGeom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Ellipse 38"/>
            <p:cNvSpPr>
              <a:spLocks noChangeAspect="1"/>
            </p:cNvSpPr>
            <p:nvPr/>
          </p:nvSpPr>
          <p:spPr>
            <a:xfrm>
              <a:off x="4576287" y="3865087"/>
              <a:ext cx="432000" cy="43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softEdge">
              <a:bevelT w="393700" h="2667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sp>
        <p:nvSpPr>
          <p:cNvPr id="42" name="Rechteck 41"/>
          <p:cNvSpPr/>
          <p:nvPr/>
        </p:nvSpPr>
        <p:spPr>
          <a:xfrm>
            <a:off x="899592" y="928977"/>
            <a:ext cx="863600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0" y="836712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IN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0" y="299695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OUT</a:t>
            </a:r>
          </a:p>
        </p:txBody>
      </p:sp>
      <p:grpSp>
        <p:nvGrpSpPr>
          <p:cNvPr id="60" name="Gruppieren 59"/>
          <p:cNvGrpSpPr/>
          <p:nvPr/>
        </p:nvGrpSpPr>
        <p:grpSpPr>
          <a:xfrm>
            <a:off x="980010" y="5091132"/>
            <a:ext cx="2455102" cy="603940"/>
            <a:chOff x="-331374" y="5066600"/>
            <a:chExt cx="2455102" cy="603940"/>
          </a:xfrm>
          <a:solidFill>
            <a:schemeClr val="bg1"/>
          </a:solidFill>
        </p:grpSpPr>
        <p:sp>
          <p:nvSpPr>
            <p:cNvPr id="61" name="Textfeld 60"/>
            <p:cNvSpPr txBox="1"/>
            <p:nvPr/>
          </p:nvSpPr>
          <p:spPr>
            <a:xfrm>
              <a:off x="-331374" y="5172432"/>
              <a:ext cx="202305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rPr>
                <a:t>Transfer </a:t>
              </a:r>
              <a:r>
                <a:rPr kumimoji="0" lang="de-D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rPr>
                <a:t>function</a:t>
              </a: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rPr>
                <a:t> = </a:t>
              </a:r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1487015" y="5066600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rPr>
                <a:t>OUT</a:t>
              </a:r>
            </a:p>
          </p:txBody>
        </p:sp>
        <p:cxnSp>
          <p:nvCxnSpPr>
            <p:cNvPr id="59" name="Gerade Verbindung 58"/>
            <p:cNvCxnSpPr/>
            <p:nvPr/>
          </p:nvCxnSpPr>
          <p:spPr>
            <a:xfrm>
              <a:off x="1589347" y="5373216"/>
              <a:ext cx="432048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feld 56"/>
            <p:cNvSpPr txBox="1"/>
            <p:nvPr/>
          </p:nvSpPr>
          <p:spPr>
            <a:xfrm>
              <a:off x="1604835" y="5301208"/>
              <a:ext cx="401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"/>
                  <a:ea typeface="+mn-ea"/>
                  <a:cs typeface="+mn-cs"/>
                </a:rPr>
                <a:t>IN</a:t>
              </a:r>
            </a:p>
          </p:txBody>
        </p:sp>
      </p:grpSp>
      <p:cxnSp>
        <p:nvCxnSpPr>
          <p:cNvPr id="69" name="Gerade Verbindung 68"/>
          <p:cNvCxnSpPr>
            <a:stCxn id="373763" idx="1"/>
            <a:endCxn id="373763" idx="3"/>
          </p:cNvCxnSpPr>
          <p:nvPr/>
        </p:nvCxnSpPr>
        <p:spPr>
          <a:xfrm>
            <a:off x="882462" y="4830677"/>
            <a:ext cx="77419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uppieren 74"/>
          <p:cNvGrpSpPr/>
          <p:nvPr/>
        </p:nvGrpSpPr>
        <p:grpSpPr>
          <a:xfrm>
            <a:off x="5220072" y="3933056"/>
            <a:ext cx="1296144" cy="792088"/>
            <a:chOff x="6516216" y="3933056"/>
            <a:chExt cx="1296144" cy="792088"/>
          </a:xfrm>
        </p:grpSpPr>
        <p:sp>
          <p:nvSpPr>
            <p:cNvPr id="74" name="Rechteck 73"/>
            <p:cNvSpPr/>
            <p:nvPr/>
          </p:nvSpPr>
          <p:spPr>
            <a:xfrm>
              <a:off x="6516216" y="3933056"/>
              <a:ext cx="1296144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graphicFrame>
          <p:nvGraphicFramePr>
            <p:cNvPr id="373764" name="Object 4"/>
            <p:cNvGraphicFramePr>
              <a:graphicFrameLocks noChangeAspect="1"/>
            </p:cNvGraphicFramePr>
            <p:nvPr/>
          </p:nvGraphicFramePr>
          <p:xfrm>
            <a:off x="6516216" y="3976783"/>
            <a:ext cx="1257300" cy="720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ormel" r:id="rId3" imgW="774360" imgH="444240" progId="Equation.3">
                    <p:embed/>
                  </p:oleObj>
                </mc:Choice>
                <mc:Fallback>
                  <p:oleObj name="Formel" r:id="rId3" imgW="774360" imgH="444240" progId="Equation.3">
                    <p:embed/>
                    <p:pic>
                      <p:nvPicPr>
                        <p:cNvPr id="37376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16216" y="3976783"/>
                          <a:ext cx="1257300" cy="7207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21738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0.07084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96296E-6 L 0.07084 -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2.22222E-6 L -2.5E-6 -2.22222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040000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67045E-6 L 0.13385 3.67045E-6 " pathEditMode="relative" rAng="0" ptsTypes="AA">
                                      <p:cBhvr>
                                        <p:cTn id="30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040000">
                                      <p:cBhvr>
                                        <p:cTn id="32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9" grpId="0" animBg="1"/>
      <p:bldP spid="29" grpId="1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 mass on a spring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4C28BF-B5B5-4F36-AF4E-F3FAFF0F23C0}" type="slidenum">
              <a:rPr kumimoji="0" lang="en-A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125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Conor Mow-Lowry</a:t>
            </a:r>
            <a:endParaRPr kumimoji="0" lang="en-A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86499"/>
            <a:ext cx="8312729" cy="501085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3617" y="858456"/>
            <a:ext cx="2543653" cy="214179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D6EBD8-9AF4-46C0-968B-AD9F1829F72C}"/>
                  </a:ext>
                </a:extLst>
              </p:cNvPr>
              <p:cNvSpPr txBox="1"/>
              <p:nvPr/>
            </p:nvSpPr>
            <p:spPr>
              <a:xfrm>
                <a:off x="4716016" y="2591063"/>
                <a:ext cx="1245789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0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𝑘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0" 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D6EBD8-9AF4-46C0-968B-AD9F1829F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2591063"/>
                <a:ext cx="1245789" cy="8183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FD25F03-8FA4-4B58-87D2-C78F7B6CF7DE}"/>
              </a:ext>
            </a:extLst>
          </p:cNvPr>
          <p:cNvSpPr txBox="1"/>
          <p:nvPr/>
        </p:nvSpPr>
        <p:spPr>
          <a:xfrm>
            <a:off x="6084168" y="4653136"/>
            <a:ext cx="12457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‘roll off’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92FC87-552E-4406-BB93-83DDBD89CA2C}"/>
              </a:ext>
            </a:extLst>
          </p:cNvPr>
          <p:cNvSpPr txBox="1"/>
          <p:nvPr/>
        </p:nvSpPr>
        <p:spPr>
          <a:xfrm>
            <a:off x="6372200" y="4969848"/>
            <a:ext cx="681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1/f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23942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9675926-0ACF-4757-B943-0D1CEBA2DA21}"/>
              </a:ext>
            </a:extLst>
          </p:cNvPr>
          <p:cNvSpPr txBox="1">
            <a:spLocks/>
          </p:cNvSpPr>
          <p:nvPr/>
        </p:nvSpPr>
        <p:spPr>
          <a:xfrm>
            <a:off x="395536" y="0"/>
            <a:ext cx="8229600" cy="82758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kern="0" dirty="0"/>
              <a:t>Train suspension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1F953D-FB51-4132-A58B-A89CFD26EB04}"/>
              </a:ext>
            </a:extLst>
          </p:cNvPr>
          <p:cNvSpPr txBox="1"/>
          <p:nvPr/>
        </p:nvSpPr>
        <p:spPr>
          <a:xfrm>
            <a:off x="3008512" y="5517232"/>
            <a:ext cx="56166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…it’s just a mass on a spring</a:t>
            </a:r>
          </a:p>
        </p:txBody>
      </p:sp>
      <p:pic>
        <p:nvPicPr>
          <p:cNvPr id="4" name="TrainSuspension">
            <a:hlinkClick r:id="" action="ppaction://media"/>
            <a:extLst>
              <a:ext uri="{FF2B5EF4-FFF2-40B4-BE49-F238E27FC236}">
                <a16:creationId xmlns:a16="http://schemas.microsoft.com/office/drawing/2014/main" id="{8DC92B06-87DF-3048-1CE2-9C72909F9C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04950"/>
            <a:ext cx="68580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2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6960" cy="8295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Test Mass Isolation for Advanced LIGO</a:t>
            </a:r>
          </a:p>
        </p:txBody>
      </p:sp>
      <p:grpSp>
        <p:nvGrpSpPr>
          <p:cNvPr id="3" name="Group 184"/>
          <p:cNvGrpSpPr>
            <a:grpSpLocks/>
          </p:cNvGrpSpPr>
          <p:nvPr/>
        </p:nvGrpSpPr>
        <p:grpSpPr bwMode="auto">
          <a:xfrm>
            <a:off x="5867400" y="1384300"/>
            <a:ext cx="2667000" cy="4876800"/>
            <a:chOff x="3886200" y="1395730"/>
            <a:chExt cx="2667000" cy="4876800"/>
          </a:xfrm>
        </p:grpSpPr>
        <p:sp>
          <p:nvSpPr>
            <p:cNvPr id="166" name="Cube 165"/>
            <p:cNvSpPr/>
            <p:nvPr/>
          </p:nvSpPr>
          <p:spPr>
            <a:xfrm>
              <a:off x="3886200" y="5815330"/>
              <a:ext cx="1752600" cy="457200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Cube 164"/>
            <p:cNvSpPr/>
            <p:nvPr/>
          </p:nvSpPr>
          <p:spPr>
            <a:xfrm>
              <a:off x="3886200" y="4672330"/>
              <a:ext cx="1752600" cy="457200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3886200" y="1395730"/>
              <a:ext cx="1752600" cy="265176"/>
              <a:chOff x="609600" y="2057400"/>
              <a:chExt cx="1752600" cy="26517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09600" y="2209800"/>
                <a:ext cx="1752600" cy="11271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/>
              <p:cNvCxnSpPr>
                <a:stCxn id="12" idx="1"/>
              </p:cNvCxnSpPr>
              <p:nvPr/>
            </p:nvCxnSpPr>
            <p:spPr>
              <a:xfrm rot="10800000" flipH="1">
                <a:off x="609600" y="2057400"/>
                <a:ext cx="152400" cy="2079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0800000" flipH="1">
                <a:off x="838200" y="2057400"/>
                <a:ext cx="152400" cy="2079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0800000" flipH="1">
                <a:off x="1066800" y="2057400"/>
                <a:ext cx="152400" cy="2079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10800000" flipH="1">
                <a:off x="1295400" y="2057400"/>
                <a:ext cx="152400" cy="2079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10800000" flipH="1">
                <a:off x="1524000" y="2057400"/>
                <a:ext cx="152400" cy="2079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10800000" flipH="1">
                <a:off x="1752600" y="2057400"/>
                <a:ext cx="152400" cy="2079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10800000" flipH="1">
                <a:off x="1981200" y="2057400"/>
                <a:ext cx="152400" cy="2079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10800000" flipH="1">
                <a:off x="2209800" y="2057400"/>
                <a:ext cx="152400" cy="20796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2"/>
            <p:cNvGrpSpPr>
              <a:grpSpLocks/>
            </p:cNvGrpSpPr>
            <p:nvPr/>
          </p:nvGrpSpPr>
          <p:grpSpPr bwMode="auto">
            <a:xfrm>
              <a:off x="4191000" y="3986530"/>
              <a:ext cx="151606" cy="762794"/>
              <a:chOff x="913606" y="1905794"/>
              <a:chExt cx="77788" cy="685800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 rot="5400000">
                <a:off x="838062" y="1981338"/>
                <a:ext cx="152718" cy="162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16200000" flipH="1">
                <a:off x="913760" y="2057744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5400000">
                <a:off x="914474" y="2134103"/>
                <a:ext cx="75645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16200000" flipH="1">
                <a:off x="913760" y="2210462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5400000">
                <a:off x="914474" y="2286820"/>
                <a:ext cx="75644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16200000" flipH="1">
                <a:off x="913760" y="2363178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5400000">
                <a:off x="910246" y="2518702"/>
                <a:ext cx="159853" cy="162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0"/>
            <p:cNvGrpSpPr>
              <a:grpSpLocks/>
            </p:cNvGrpSpPr>
            <p:nvPr/>
          </p:nvGrpSpPr>
          <p:grpSpPr bwMode="auto">
            <a:xfrm>
              <a:off x="5106194" y="3985736"/>
              <a:ext cx="151606" cy="762794"/>
              <a:chOff x="913606" y="1905794"/>
              <a:chExt cx="77788" cy="685800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 rot="5400000">
                <a:off x="834901" y="1977056"/>
                <a:ext cx="159853" cy="162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16200000" flipH="1">
                <a:off x="914167" y="2057031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5400000">
                <a:off x="914881" y="2133390"/>
                <a:ext cx="75644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16200000" flipH="1">
                <a:off x="914167" y="2209748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914881" y="2286106"/>
                <a:ext cx="75645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rot="16200000" flipH="1">
                <a:off x="914167" y="2362466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5400000">
                <a:off x="914221" y="2514421"/>
                <a:ext cx="152717" cy="162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2" name="Straight Connector 111"/>
            <p:cNvCxnSpPr/>
            <p:nvPr/>
          </p:nvCxnSpPr>
          <p:spPr>
            <a:xfrm rot="5400000">
              <a:off x="3886994" y="5509736"/>
              <a:ext cx="762000" cy="158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5400000">
              <a:off x="4801394" y="5509736"/>
              <a:ext cx="762000" cy="158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22" name="TextBox 117"/>
            <p:cNvSpPr txBox="1">
              <a:spLocks noChangeArrowheads="1"/>
            </p:cNvSpPr>
            <p:nvPr/>
          </p:nvSpPr>
          <p:spPr bwMode="auto">
            <a:xfrm>
              <a:off x="4267200" y="2995930"/>
              <a:ext cx="457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K2</a:t>
              </a:r>
            </a:p>
          </p:txBody>
        </p:sp>
        <p:sp>
          <p:nvSpPr>
            <p:cNvPr id="29723" name="TextBox 118"/>
            <p:cNvSpPr txBox="1">
              <a:spLocks noChangeArrowheads="1"/>
            </p:cNvSpPr>
            <p:nvPr/>
          </p:nvSpPr>
          <p:spPr bwMode="auto">
            <a:xfrm>
              <a:off x="5181600" y="1852930"/>
              <a:ext cx="457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K1</a:t>
              </a:r>
            </a:p>
          </p:txBody>
        </p:sp>
        <p:sp>
          <p:nvSpPr>
            <p:cNvPr id="29724" name="TextBox 119"/>
            <p:cNvSpPr txBox="1">
              <a:spLocks noChangeArrowheads="1"/>
            </p:cNvSpPr>
            <p:nvPr/>
          </p:nvSpPr>
          <p:spPr bwMode="auto">
            <a:xfrm>
              <a:off x="4343400" y="1929130"/>
              <a:ext cx="457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K1</a:t>
              </a:r>
            </a:p>
          </p:txBody>
        </p:sp>
        <p:sp>
          <p:nvSpPr>
            <p:cNvPr id="29725" name="TextBox 120"/>
            <p:cNvSpPr txBox="1">
              <a:spLocks noChangeArrowheads="1"/>
            </p:cNvSpPr>
            <p:nvPr/>
          </p:nvSpPr>
          <p:spPr bwMode="auto">
            <a:xfrm>
              <a:off x="5181600" y="2995930"/>
              <a:ext cx="457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K2</a:t>
              </a:r>
            </a:p>
          </p:txBody>
        </p:sp>
        <p:sp>
          <p:nvSpPr>
            <p:cNvPr id="29726" name="TextBox 121"/>
            <p:cNvSpPr txBox="1">
              <a:spLocks noChangeArrowheads="1"/>
            </p:cNvSpPr>
            <p:nvPr/>
          </p:nvSpPr>
          <p:spPr bwMode="auto">
            <a:xfrm>
              <a:off x="4267200" y="4138930"/>
              <a:ext cx="457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K3</a:t>
              </a:r>
            </a:p>
          </p:txBody>
        </p:sp>
        <p:sp>
          <p:nvSpPr>
            <p:cNvPr id="29727" name="TextBox 122"/>
            <p:cNvSpPr txBox="1">
              <a:spLocks noChangeArrowheads="1"/>
            </p:cNvSpPr>
            <p:nvPr/>
          </p:nvSpPr>
          <p:spPr bwMode="auto">
            <a:xfrm>
              <a:off x="5181600" y="4138930"/>
              <a:ext cx="457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K3</a:t>
              </a:r>
            </a:p>
          </p:txBody>
        </p:sp>
        <p:cxnSp>
          <p:nvCxnSpPr>
            <p:cNvPr id="125" name="Straight Connector 124"/>
            <p:cNvCxnSpPr/>
            <p:nvPr/>
          </p:nvCxnSpPr>
          <p:spPr>
            <a:xfrm>
              <a:off x="5867400" y="1700530"/>
              <a:ext cx="685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5867400" y="2614930"/>
              <a:ext cx="685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30" name="TextBox 126"/>
            <p:cNvSpPr txBox="1">
              <a:spLocks noChangeArrowheads="1"/>
            </p:cNvSpPr>
            <p:nvPr/>
          </p:nvSpPr>
          <p:spPr bwMode="auto">
            <a:xfrm>
              <a:off x="6019800" y="2005330"/>
              <a:ext cx="457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L1</a:t>
              </a:r>
            </a:p>
          </p:txBody>
        </p:sp>
        <p:cxnSp>
          <p:nvCxnSpPr>
            <p:cNvPr id="129" name="Straight Arrow Connector 128"/>
            <p:cNvCxnSpPr>
              <a:stCxn id="29730" idx="0"/>
            </p:cNvCxnSpPr>
            <p:nvPr/>
          </p:nvCxnSpPr>
          <p:spPr>
            <a:xfrm rot="5400000" flipH="1" flipV="1">
              <a:off x="6096794" y="1852136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29730" idx="2"/>
            </p:cNvCxnSpPr>
            <p:nvPr/>
          </p:nvCxnSpPr>
          <p:spPr>
            <a:xfrm rot="5400000">
              <a:off x="6122195" y="2499836"/>
              <a:ext cx="252412" cy="3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5867400" y="3757930"/>
              <a:ext cx="685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34" name="TextBox 146"/>
            <p:cNvSpPr txBox="1">
              <a:spLocks noChangeArrowheads="1"/>
            </p:cNvSpPr>
            <p:nvPr/>
          </p:nvSpPr>
          <p:spPr bwMode="auto">
            <a:xfrm>
              <a:off x="6019800" y="2995930"/>
              <a:ext cx="457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L2</a:t>
              </a:r>
            </a:p>
          </p:txBody>
        </p:sp>
        <p:cxnSp>
          <p:nvCxnSpPr>
            <p:cNvPr id="148" name="Straight Arrow Connector 147"/>
            <p:cNvCxnSpPr>
              <a:stCxn id="29734" idx="2"/>
            </p:cNvCxnSpPr>
            <p:nvPr/>
          </p:nvCxnSpPr>
          <p:spPr>
            <a:xfrm rot="5400000">
              <a:off x="6040438" y="3572193"/>
              <a:ext cx="415925" cy="3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>
              <a:stCxn id="29734" idx="0"/>
            </p:cNvCxnSpPr>
            <p:nvPr/>
          </p:nvCxnSpPr>
          <p:spPr>
            <a:xfrm rot="5400000" flipH="1" flipV="1">
              <a:off x="6058694" y="2804636"/>
              <a:ext cx="381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5867400" y="4900930"/>
              <a:ext cx="685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38" name="TextBox 153"/>
            <p:cNvSpPr txBox="1">
              <a:spLocks noChangeArrowheads="1"/>
            </p:cNvSpPr>
            <p:nvPr/>
          </p:nvSpPr>
          <p:spPr bwMode="auto">
            <a:xfrm>
              <a:off x="6019800" y="4138930"/>
              <a:ext cx="457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L3</a:t>
              </a:r>
            </a:p>
          </p:txBody>
        </p:sp>
        <p:cxnSp>
          <p:nvCxnSpPr>
            <p:cNvPr id="155" name="Straight Arrow Connector 154"/>
            <p:cNvCxnSpPr>
              <a:stCxn id="29738" idx="2"/>
            </p:cNvCxnSpPr>
            <p:nvPr/>
          </p:nvCxnSpPr>
          <p:spPr>
            <a:xfrm rot="5400000">
              <a:off x="6040438" y="4715193"/>
              <a:ext cx="415925" cy="3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>
              <a:stCxn id="29738" idx="0"/>
            </p:cNvCxnSpPr>
            <p:nvPr/>
          </p:nvCxnSpPr>
          <p:spPr>
            <a:xfrm rot="5400000" flipH="1" flipV="1">
              <a:off x="6058694" y="3947636"/>
              <a:ext cx="381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5867400" y="6043930"/>
              <a:ext cx="685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42" name="TextBox 157"/>
            <p:cNvSpPr txBox="1">
              <a:spLocks noChangeArrowheads="1"/>
            </p:cNvSpPr>
            <p:nvPr/>
          </p:nvSpPr>
          <p:spPr bwMode="auto">
            <a:xfrm>
              <a:off x="6019800" y="5281930"/>
              <a:ext cx="457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L4</a:t>
              </a:r>
            </a:p>
          </p:txBody>
        </p:sp>
        <p:cxnSp>
          <p:nvCxnSpPr>
            <p:cNvPr id="159" name="Straight Arrow Connector 158"/>
            <p:cNvCxnSpPr>
              <a:stCxn id="29742" idx="2"/>
            </p:cNvCxnSpPr>
            <p:nvPr/>
          </p:nvCxnSpPr>
          <p:spPr>
            <a:xfrm rot="5400000">
              <a:off x="6040438" y="5858193"/>
              <a:ext cx="415925" cy="3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>
              <a:stCxn id="29742" idx="0"/>
            </p:cNvCxnSpPr>
            <p:nvPr/>
          </p:nvCxnSpPr>
          <p:spPr>
            <a:xfrm rot="5400000" flipH="1" flipV="1">
              <a:off x="6058694" y="5090636"/>
              <a:ext cx="3810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Cube 161"/>
            <p:cNvSpPr/>
            <p:nvPr/>
          </p:nvSpPr>
          <p:spPr>
            <a:xfrm>
              <a:off x="3886200" y="2386330"/>
              <a:ext cx="1752600" cy="457200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46" name="TextBox 162"/>
            <p:cNvSpPr txBox="1">
              <a:spLocks noChangeArrowheads="1"/>
            </p:cNvSpPr>
            <p:nvPr/>
          </p:nvSpPr>
          <p:spPr bwMode="auto">
            <a:xfrm>
              <a:off x="4343400" y="2462530"/>
              <a:ext cx="685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0.5M</a:t>
              </a:r>
            </a:p>
          </p:txBody>
        </p: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4190206" y="1701324"/>
              <a:ext cx="153194" cy="761206"/>
              <a:chOff x="913606" y="1905794"/>
              <a:chExt cx="77788" cy="685800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rot="5400000">
                <a:off x="836906" y="1980205"/>
                <a:ext cx="150176" cy="5643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16200000" flipH="1">
                <a:off x="914398" y="2057726"/>
                <a:ext cx="75802" cy="7657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914397" y="2133529"/>
                <a:ext cx="75803" cy="7657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16200000" flipH="1">
                <a:off x="913682" y="2210047"/>
                <a:ext cx="77233" cy="7657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914398" y="2286565"/>
                <a:ext cx="75802" cy="7657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16200000" flipH="1">
                <a:off x="914397" y="2362367"/>
                <a:ext cx="75803" cy="7657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5400000">
                <a:off x="914785" y="2514985"/>
                <a:ext cx="151605" cy="161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38"/>
            <p:cNvGrpSpPr>
              <a:grpSpLocks/>
            </p:cNvGrpSpPr>
            <p:nvPr/>
          </p:nvGrpSpPr>
          <p:grpSpPr bwMode="auto">
            <a:xfrm>
              <a:off x="5105400" y="1700530"/>
              <a:ext cx="152400" cy="762000"/>
              <a:chOff x="913606" y="1905794"/>
              <a:chExt cx="77788" cy="685800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rot="5400000">
                <a:off x="837978" y="1981422"/>
                <a:ext cx="152877" cy="162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16200000" flipH="1">
                <a:off x="914638" y="2057019"/>
                <a:ext cx="75724" cy="76167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913924" y="2133458"/>
                <a:ext cx="77152" cy="76167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16200000" flipH="1">
                <a:off x="914639" y="2209896"/>
                <a:ext cx="75723" cy="76167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5400000">
                <a:off x="914638" y="2285619"/>
                <a:ext cx="75724" cy="76167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16200000" flipH="1">
                <a:off x="913924" y="2362058"/>
                <a:ext cx="77152" cy="76167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914146" y="2514345"/>
                <a:ext cx="152876" cy="1621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4" name="Cube 163"/>
            <p:cNvSpPr/>
            <p:nvPr/>
          </p:nvSpPr>
          <p:spPr>
            <a:xfrm>
              <a:off x="3886200" y="3529330"/>
              <a:ext cx="1752600" cy="457200"/>
            </a:xfrm>
            <a:prstGeom prst="cub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50" name="TextBox 116"/>
            <p:cNvSpPr txBox="1">
              <a:spLocks noChangeArrowheads="1"/>
            </p:cNvSpPr>
            <p:nvPr/>
          </p:nvSpPr>
          <p:spPr bwMode="auto">
            <a:xfrm>
              <a:off x="4572000" y="5891530"/>
              <a:ext cx="381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M</a:t>
              </a:r>
            </a:p>
          </p:txBody>
        </p:sp>
        <p:sp>
          <p:nvSpPr>
            <p:cNvPr id="29751" name="TextBox 115"/>
            <p:cNvSpPr txBox="1">
              <a:spLocks noChangeArrowheads="1"/>
            </p:cNvSpPr>
            <p:nvPr/>
          </p:nvSpPr>
          <p:spPr bwMode="auto">
            <a:xfrm>
              <a:off x="4572000" y="4748530"/>
              <a:ext cx="381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M</a:t>
              </a:r>
            </a:p>
          </p:txBody>
        </p:sp>
        <p:sp>
          <p:nvSpPr>
            <p:cNvPr id="29752" name="TextBox 114"/>
            <p:cNvSpPr txBox="1">
              <a:spLocks noChangeArrowheads="1"/>
            </p:cNvSpPr>
            <p:nvPr/>
          </p:nvSpPr>
          <p:spPr bwMode="auto">
            <a:xfrm>
              <a:off x="4419600" y="3605531"/>
              <a:ext cx="685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Arial" charset="0"/>
                </a:rPr>
                <a:t>0.5M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grpSp>
          <p:nvGrpSpPr>
            <p:cNvPr id="11" name="Group 54"/>
            <p:cNvGrpSpPr>
              <a:grpSpLocks/>
            </p:cNvGrpSpPr>
            <p:nvPr/>
          </p:nvGrpSpPr>
          <p:grpSpPr bwMode="auto">
            <a:xfrm>
              <a:off x="5106194" y="2842736"/>
              <a:ext cx="151606" cy="762794"/>
              <a:chOff x="913606" y="1905794"/>
              <a:chExt cx="77788" cy="685800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rot="5400000">
                <a:off x="834901" y="1977056"/>
                <a:ext cx="159853" cy="162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 flipH="1">
                <a:off x="914167" y="2057031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5400000">
                <a:off x="914881" y="2133390"/>
                <a:ext cx="75644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 flipH="1">
                <a:off x="914167" y="2209748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5400000">
                <a:off x="914881" y="2286106"/>
                <a:ext cx="75645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16200000" flipH="1">
                <a:off x="914167" y="2362466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>
                <a:off x="914221" y="2514421"/>
                <a:ext cx="152717" cy="162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>
              <a:off x="4191000" y="2843530"/>
              <a:ext cx="151606" cy="762794"/>
              <a:chOff x="913606" y="1905794"/>
              <a:chExt cx="77788" cy="685800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 rot="5400000">
                <a:off x="838062" y="1981338"/>
                <a:ext cx="152718" cy="162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rot="16200000" flipH="1">
                <a:off x="913760" y="2057744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914474" y="2134103"/>
                <a:ext cx="75645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16200000" flipH="1">
                <a:off x="913760" y="2210462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5400000">
                <a:off x="914474" y="2286820"/>
                <a:ext cx="75644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16200000" flipH="1">
                <a:off x="913760" y="2363178"/>
                <a:ext cx="77072" cy="75752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5400000">
                <a:off x="910246" y="2518702"/>
                <a:ext cx="159853" cy="1629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9702" name="Picture 185" descr="134_3487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817688"/>
            <a:ext cx="3276600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Rectangle 186"/>
          <p:cNvSpPr>
            <a:spLocks noChangeArrowheads="1"/>
          </p:cNvSpPr>
          <p:nvPr/>
        </p:nvSpPr>
        <p:spPr bwMode="auto">
          <a:xfrm>
            <a:off x="152400" y="1447800"/>
            <a:ext cx="44632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Prototype quad pendulum for Advanced LIGO</a:t>
            </a:r>
          </a:p>
        </p:txBody>
      </p:sp>
      <p:sp>
        <p:nvSpPr>
          <p:cNvPr id="29704" name="TextBox 187"/>
          <p:cNvSpPr txBox="1">
            <a:spLocks noChangeArrowheads="1"/>
          </p:cNvSpPr>
          <p:nvPr/>
        </p:nvSpPr>
        <p:spPr bwMode="auto">
          <a:xfrm>
            <a:off x="4381500" y="5181600"/>
            <a:ext cx="1104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Test Mass</a:t>
            </a:r>
          </a:p>
        </p:txBody>
      </p:sp>
      <p:cxnSp>
        <p:nvCxnSpPr>
          <p:cNvPr id="190" name="Straight Arrow Connector 189"/>
          <p:cNvCxnSpPr/>
          <p:nvPr/>
        </p:nvCxnSpPr>
        <p:spPr>
          <a:xfrm>
            <a:off x="5486400" y="5756275"/>
            <a:ext cx="381000" cy="24765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/>
          <p:nvPr/>
        </p:nvCxnSpPr>
        <p:spPr>
          <a:xfrm rot="10800000">
            <a:off x="2552700" y="4837113"/>
            <a:ext cx="1828800" cy="52705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flipV="1">
            <a:off x="152400" y="2011363"/>
            <a:ext cx="1295400" cy="6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V="1">
            <a:off x="152400" y="5530850"/>
            <a:ext cx="1295400" cy="6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9" name="TextBox 195"/>
          <p:cNvSpPr txBox="1">
            <a:spLocks noChangeArrowheads="1"/>
          </p:cNvSpPr>
          <p:nvPr/>
        </p:nvSpPr>
        <p:spPr bwMode="auto">
          <a:xfrm>
            <a:off x="0" y="3476625"/>
            <a:ext cx="68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≈2 m</a:t>
            </a:r>
          </a:p>
        </p:txBody>
      </p:sp>
      <p:cxnSp>
        <p:nvCxnSpPr>
          <p:cNvPr id="198" name="Straight Arrow Connector 197"/>
          <p:cNvCxnSpPr>
            <a:stCxn id="29709" idx="0"/>
          </p:cNvCxnSpPr>
          <p:nvPr/>
        </p:nvCxnSpPr>
        <p:spPr>
          <a:xfrm rot="5400000" flipH="1" flipV="1">
            <a:off x="-385762" y="2746375"/>
            <a:ext cx="1458912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>
            <a:stCxn id="29709" idx="2"/>
          </p:cNvCxnSpPr>
          <p:nvPr/>
        </p:nvCxnSpPr>
        <p:spPr>
          <a:xfrm rot="16200000" flipH="1">
            <a:off x="-498475" y="4687888"/>
            <a:ext cx="1684337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12" name="TextBox 200"/>
          <p:cNvSpPr txBox="1">
            <a:spLocks noChangeArrowheads="1"/>
          </p:cNvSpPr>
          <p:nvPr/>
        </p:nvSpPr>
        <p:spPr bwMode="auto">
          <a:xfrm>
            <a:off x="4381500" y="5532438"/>
            <a:ext cx="1104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 = 40 kg</a:t>
            </a:r>
          </a:p>
        </p:txBody>
      </p:sp>
      <p:sp>
        <p:nvSpPr>
          <p:cNvPr id="29713" name="TextBox 108"/>
          <p:cNvSpPr txBox="1">
            <a:spLocks noChangeArrowheads="1"/>
          </p:cNvSpPr>
          <p:nvPr/>
        </p:nvSpPr>
        <p:spPr bwMode="auto">
          <a:xfrm>
            <a:off x="6249988" y="527050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K4</a:t>
            </a:r>
          </a:p>
        </p:txBody>
      </p:sp>
      <p:sp>
        <p:nvSpPr>
          <p:cNvPr id="29714" name="TextBox 109"/>
          <p:cNvSpPr txBox="1">
            <a:spLocks noChangeArrowheads="1"/>
          </p:cNvSpPr>
          <p:nvPr/>
        </p:nvSpPr>
        <p:spPr bwMode="auto">
          <a:xfrm>
            <a:off x="7162800" y="527050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K4</a:t>
            </a:r>
          </a:p>
        </p:txBody>
      </p:sp>
      <p:pic>
        <p:nvPicPr>
          <p:cNvPr id="1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5280" y="38885"/>
            <a:ext cx="127008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4" name="TextBox 113"/>
          <p:cNvSpPr txBox="1"/>
          <p:nvPr/>
        </p:nvSpPr>
        <p:spPr>
          <a:xfrm>
            <a:off x="6727789" y="6414432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Credit: Brett Shapiro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366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6960" cy="8295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6100" y="1924050"/>
            <a:ext cx="6072188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Quadruple Pendulum (Quad) Isolation</a:t>
            </a:r>
          </a:p>
        </p:txBody>
      </p:sp>
      <p:sp>
        <p:nvSpPr>
          <p:cNvPr id="7" name="Cube 6"/>
          <p:cNvSpPr/>
          <p:nvPr/>
        </p:nvSpPr>
        <p:spPr>
          <a:xfrm>
            <a:off x="838200" y="5899150"/>
            <a:ext cx="1752600" cy="457200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ube 7"/>
          <p:cNvSpPr/>
          <p:nvPr/>
        </p:nvSpPr>
        <p:spPr>
          <a:xfrm>
            <a:off x="838200" y="4756150"/>
            <a:ext cx="1752600" cy="457200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838200" y="1479550"/>
            <a:ext cx="1752600" cy="265113"/>
            <a:chOff x="609600" y="2057400"/>
            <a:chExt cx="1752600" cy="265176"/>
          </a:xfrm>
        </p:grpSpPr>
        <p:sp>
          <p:nvSpPr>
            <p:cNvPr id="89" name="Rectangle 88"/>
            <p:cNvSpPr/>
            <p:nvPr/>
          </p:nvSpPr>
          <p:spPr>
            <a:xfrm>
              <a:off x="609600" y="2209836"/>
              <a:ext cx="1752600" cy="11274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>
              <a:stCxn id="89" idx="1"/>
            </p:cNvCxnSpPr>
            <p:nvPr/>
          </p:nvCxnSpPr>
          <p:spPr>
            <a:xfrm rot="10800000" flipH="1">
              <a:off x="609600" y="2057400"/>
              <a:ext cx="152400" cy="2080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0800000" flipH="1">
              <a:off x="838200" y="2057400"/>
              <a:ext cx="152400" cy="2080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10800000" flipH="1">
              <a:off x="1066800" y="2057400"/>
              <a:ext cx="152400" cy="2080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rot="10800000" flipH="1">
              <a:off x="1295400" y="2057400"/>
              <a:ext cx="152400" cy="2080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10800000" flipH="1">
              <a:off x="1524000" y="2057400"/>
              <a:ext cx="152400" cy="2080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10800000" flipH="1">
              <a:off x="1752600" y="2057400"/>
              <a:ext cx="152400" cy="2080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10800000" flipH="1">
              <a:off x="1981200" y="2057400"/>
              <a:ext cx="152400" cy="2080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10800000" flipH="1">
              <a:off x="2209800" y="2057400"/>
              <a:ext cx="152400" cy="2080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1143000" y="4070350"/>
            <a:ext cx="152400" cy="763588"/>
            <a:chOff x="913606" y="1905794"/>
            <a:chExt cx="77788" cy="685800"/>
          </a:xfrm>
        </p:grpSpPr>
        <p:cxnSp>
          <p:nvCxnSpPr>
            <p:cNvPr id="82" name="Straight Connector 81"/>
            <p:cNvCxnSpPr/>
            <p:nvPr/>
          </p:nvCxnSpPr>
          <p:spPr>
            <a:xfrm rot="5400000">
              <a:off x="838137" y="1981263"/>
              <a:ext cx="152559" cy="162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6200000" flipH="1">
              <a:off x="914004" y="2057339"/>
              <a:ext cx="76992" cy="7616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5400000">
              <a:off x="914717" y="2133618"/>
              <a:ext cx="75567" cy="7616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914004" y="2209898"/>
              <a:ext cx="76992" cy="7616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914717" y="2286177"/>
              <a:ext cx="75566" cy="7616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914004" y="2362455"/>
              <a:ext cx="76992" cy="7616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914304" y="2514504"/>
              <a:ext cx="152559" cy="162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70"/>
          <p:cNvGrpSpPr>
            <a:grpSpLocks/>
          </p:cNvGrpSpPr>
          <p:nvPr/>
        </p:nvGrpSpPr>
        <p:grpSpPr bwMode="auto">
          <a:xfrm>
            <a:off x="2058988" y="4070350"/>
            <a:ext cx="150812" cy="762000"/>
            <a:chOff x="913606" y="1905794"/>
            <a:chExt cx="77788" cy="685800"/>
          </a:xfrm>
        </p:grpSpPr>
        <p:cxnSp>
          <p:nvCxnSpPr>
            <p:cNvPr id="75" name="Straight Connector 74"/>
            <p:cNvCxnSpPr/>
            <p:nvPr/>
          </p:nvCxnSpPr>
          <p:spPr>
            <a:xfrm rot="5400000">
              <a:off x="837986" y="1981414"/>
              <a:ext cx="152877" cy="163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914638" y="2057028"/>
              <a:ext cx="75724" cy="7615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913923" y="2133467"/>
              <a:ext cx="77152" cy="7615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914638" y="2209905"/>
              <a:ext cx="75723" cy="7615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914638" y="2285628"/>
              <a:ext cx="75724" cy="7615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16200000" flipH="1">
              <a:off x="913923" y="2362067"/>
              <a:ext cx="77152" cy="7615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914138" y="2514337"/>
              <a:ext cx="152876" cy="163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/>
          <p:cNvCxnSpPr/>
          <p:nvPr/>
        </p:nvCxnSpPr>
        <p:spPr>
          <a:xfrm rot="5400000">
            <a:off x="838994" y="5593556"/>
            <a:ext cx="762000" cy="158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1753394" y="5593556"/>
            <a:ext cx="762000" cy="158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3" name="TextBox 13"/>
          <p:cNvSpPr txBox="1">
            <a:spLocks noChangeArrowheads="1"/>
          </p:cNvSpPr>
          <p:nvPr/>
        </p:nvSpPr>
        <p:spPr bwMode="auto">
          <a:xfrm>
            <a:off x="1219200" y="307975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K2</a:t>
            </a:r>
          </a:p>
        </p:txBody>
      </p:sp>
      <p:sp>
        <p:nvSpPr>
          <p:cNvPr id="30734" name="TextBox 14"/>
          <p:cNvSpPr txBox="1">
            <a:spLocks noChangeArrowheads="1"/>
          </p:cNvSpPr>
          <p:nvPr/>
        </p:nvSpPr>
        <p:spPr bwMode="auto">
          <a:xfrm>
            <a:off x="2133600" y="193675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K1</a:t>
            </a:r>
          </a:p>
        </p:txBody>
      </p:sp>
      <p:sp>
        <p:nvSpPr>
          <p:cNvPr id="30735" name="TextBox 15"/>
          <p:cNvSpPr txBox="1">
            <a:spLocks noChangeArrowheads="1"/>
          </p:cNvSpPr>
          <p:nvPr/>
        </p:nvSpPr>
        <p:spPr bwMode="auto">
          <a:xfrm>
            <a:off x="1295400" y="201295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K1</a:t>
            </a:r>
          </a:p>
        </p:txBody>
      </p:sp>
      <p:sp>
        <p:nvSpPr>
          <p:cNvPr id="30736" name="TextBox 16"/>
          <p:cNvSpPr txBox="1">
            <a:spLocks noChangeArrowheads="1"/>
          </p:cNvSpPr>
          <p:nvPr/>
        </p:nvSpPr>
        <p:spPr bwMode="auto">
          <a:xfrm>
            <a:off x="2133600" y="307975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K2</a:t>
            </a:r>
          </a:p>
        </p:txBody>
      </p:sp>
      <p:sp>
        <p:nvSpPr>
          <p:cNvPr id="30737" name="TextBox 17"/>
          <p:cNvSpPr txBox="1">
            <a:spLocks noChangeArrowheads="1"/>
          </p:cNvSpPr>
          <p:nvPr/>
        </p:nvSpPr>
        <p:spPr bwMode="auto">
          <a:xfrm>
            <a:off x="1219200" y="422275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K3</a:t>
            </a:r>
          </a:p>
        </p:txBody>
      </p:sp>
      <p:sp>
        <p:nvSpPr>
          <p:cNvPr id="30738" name="TextBox 18"/>
          <p:cNvSpPr txBox="1">
            <a:spLocks noChangeArrowheads="1"/>
          </p:cNvSpPr>
          <p:nvPr/>
        </p:nvSpPr>
        <p:spPr bwMode="auto">
          <a:xfrm>
            <a:off x="2133600" y="422275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K3</a:t>
            </a:r>
          </a:p>
        </p:txBody>
      </p:sp>
      <p:sp>
        <p:nvSpPr>
          <p:cNvPr id="37" name="Cube 36"/>
          <p:cNvSpPr/>
          <p:nvPr/>
        </p:nvSpPr>
        <p:spPr>
          <a:xfrm>
            <a:off x="838200" y="2470150"/>
            <a:ext cx="1752600" cy="457200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40" name="TextBox 37"/>
          <p:cNvSpPr txBox="1">
            <a:spLocks noChangeArrowheads="1"/>
          </p:cNvSpPr>
          <p:nvPr/>
        </p:nvSpPr>
        <p:spPr bwMode="auto">
          <a:xfrm>
            <a:off x="1295400" y="2546350"/>
            <a:ext cx="68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0.5M</a:t>
            </a:r>
          </a:p>
        </p:txBody>
      </p: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1141413" y="1784350"/>
            <a:ext cx="153987" cy="762000"/>
            <a:chOff x="913606" y="1905794"/>
            <a:chExt cx="77788" cy="685800"/>
          </a:xfrm>
        </p:grpSpPr>
        <p:cxnSp>
          <p:nvCxnSpPr>
            <p:cNvPr id="68" name="Straight Connector 67"/>
            <p:cNvCxnSpPr/>
            <p:nvPr/>
          </p:nvCxnSpPr>
          <p:spPr>
            <a:xfrm rot="5400000">
              <a:off x="837970" y="1981430"/>
              <a:ext cx="152877" cy="1604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914638" y="2057011"/>
              <a:ext cx="75724" cy="7618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913924" y="2133450"/>
              <a:ext cx="77152" cy="7618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914638" y="2209888"/>
              <a:ext cx="75723" cy="7618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914638" y="2285611"/>
              <a:ext cx="75724" cy="7618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34"/>
            <p:cNvCxnSpPr/>
            <p:nvPr/>
          </p:nvCxnSpPr>
          <p:spPr>
            <a:xfrm rot="16200000" flipH="1">
              <a:off x="913924" y="2362050"/>
              <a:ext cx="77152" cy="7618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5400000">
              <a:off x="914154" y="2514354"/>
              <a:ext cx="152876" cy="1604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2057400" y="1784350"/>
            <a:ext cx="152400" cy="762000"/>
            <a:chOff x="913606" y="1905794"/>
            <a:chExt cx="77788" cy="685800"/>
          </a:xfrm>
        </p:grpSpPr>
        <p:cxnSp>
          <p:nvCxnSpPr>
            <p:cNvPr id="61" name="Straight Connector 60"/>
            <p:cNvCxnSpPr/>
            <p:nvPr/>
          </p:nvCxnSpPr>
          <p:spPr>
            <a:xfrm rot="5400000">
              <a:off x="837978" y="1981422"/>
              <a:ext cx="152877" cy="162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40"/>
            <p:cNvCxnSpPr/>
            <p:nvPr/>
          </p:nvCxnSpPr>
          <p:spPr>
            <a:xfrm rot="16200000" flipH="1">
              <a:off x="914638" y="2057019"/>
              <a:ext cx="75724" cy="7616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41"/>
            <p:cNvCxnSpPr/>
            <p:nvPr/>
          </p:nvCxnSpPr>
          <p:spPr>
            <a:xfrm rot="5400000">
              <a:off x="913924" y="2133458"/>
              <a:ext cx="77152" cy="7616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914639" y="2209896"/>
              <a:ext cx="75723" cy="7616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914638" y="2285619"/>
              <a:ext cx="75724" cy="7616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913924" y="2362058"/>
              <a:ext cx="77152" cy="7616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914146" y="2514345"/>
              <a:ext cx="152876" cy="162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Cube 40"/>
          <p:cNvSpPr/>
          <p:nvPr/>
        </p:nvSpPr>
        <p:spPr>
          <a:xfrm>
            <a:off x="838200" y="3613150"/>
            <a:ext cx="1752600" cy="457200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44" name="TextBox 41"/>
          <p:cNvSpPr txBox="1">
            <a:spLocks noChangeArrowheads="1"/>
          </p:cNvSpPr>
          <p:nvPr/>
        </p:nvSpPr>
        <p:spPr bwMode="auto">
          <a:xfrm>
            <a:off x="1524000" y="5975350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</a:t>
            </a:r>
          </a:p>
        </p:txBody>
      </p:sp>
      <p:sp>
        <p:nvSpPr>
          <p:cNvPr id="30745" name="TextBox 42"/>
          <p:cNvSpPr txBox="1">
            <a:spLocks noChangeArrowheads="1"/>
          </p:cNvSpPr>
          <p:nvPr/>
        </p:nvSpPr>
        <p:spPr bwMode="auto">
          <a:xfrm>
            <a:off x="1524000" y="4832350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M</a:t>
            </a:r>
          </a:p>
        </p:txBody>
      </p:sp>
      <p:sp>
        <p:nvSpPr>
          <p:cNvPr id="30746" name="TextBox 43"/>
          <p:cNvSpPr txBox="1">
            <a:spLocks noChangeArrowheads="1"/>
          </p:cNvSpPr>
          <p:nvPr/>
        </p:nvSpPr>
        <p:spPr bwMode="auto">
          <a:xfrm>
            <a:off x="1371600" y="3689350"/>
            <a:ext cx="68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0.5M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grpSp>
        <p:nvGrpSpPr>
          <p:cNvPr id="14" name="Group 54"/>
          <p:cNvGrpSpPr>
            <a:grpSpLocks/>
          </p:cNvGrpSpPr>
          <p:nvPr/>
        </p:nvGrpSpPr>
        <p:grpSpPr bwMode="auto">
          <a:xfrm>
            <a:off x="2058988" y="2927350"/>
            <a:ext cx="150812" cy="762000"/>
            <a:chOff x="913606" y="1905794"/>
            <a:chExt cx="77788" cy="685800"/>
          </a:xfrm>
        </p:grpSpPr>
        <p:cxnSp>
          <p:nvCxnSpPr>
            <p:cNvPr id="54" name="Straight Connector 53"/>
            <p:cNvCxnSpPr/>
            <p:nvPr/>
          </p:nvCxnSpPr>
          <p:spPr>
            <a:xfrm rot="5400000">
              <a:off x="837986" y="1981414"/>
              <a:ext cx="152877" cy="163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914638" y="2057028"/>
              <a:ext cx="75724" cy="7615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913923" y="2133467"/>
              <a:ext cx="77152" cy="7615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16200000" flipH="1">
              <a:off x="914638" y="2209905"/>
              <a:ext cx="75723" cy="7615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914638" y="2285628"/>
              <a:ext cx="75724" cy="7615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6200000" flipH="1">
              <a:off x="913923" y="2362067"/>
              <a:ext cx="77152" cy="7615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914138" y="2514337"/>
              <a:ext cx="152876" cy="163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1143000" y="2927350"/>
            <a:ext cx="152400" cy="763588"/>
            <a:chOff x="913606" y="1905794"/>
            <a:chExt cx="77788" cy="685800"/>
          </a:xfrm>
        </p:grpSpPr>
        <p:cxnSp>
          <p:nvCxnSpPr>
            <p:cNvPr id="47" name="Straight Connector 46"/>
            <p:cNvCxnSpPr/>
            <p:nvPr/>
          </p:nvCxnSpPr>
          <p:spPr>
            <a:xfrm rot="5400000">
              <a:off x="838137" y="1981263"/>
              <a:ext cx="152559" cy="162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914004" y="2057339"/>
              <a:ext cx="76992" cy="7616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914717" y="2133618"/>
              <a:ext cx="75567" cy="7616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914004" y="2209898"/>
              <a:ext cx="76992" cy="7616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914717" y="2286177"/>
              <a:ext cx="75566" cy="7616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6200000" flipH="1">
              <a:off x="914004" y="2362455"/>
              <a:ext cx="76992" cy="76167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914304" y="2514504"/>
              <a:ext cx="152559" cy="162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9" name="Straight Arrow Connector 98"/>
          <p:cNvCxnSpPr>
            <a:stCxn id="89" idx="3"/>
          </p:cNvCxnSpPr>
          <p:nvPr/>
        </p:nvCxnSpPr>
        <p:spPr>
          <a:xfrm>
            <a:off x="2590800" y="1689100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0" name="TextBox 99"/>
          <p:cNvSpPr txBox="1">
            <a:spLocks noChangeArrowheads="1"/>
          </p:cNvSpPr>
          <p:nvPr/>
        </p:nvSpPr>
        <p:spPr bwMode="auto">
          <a:xfrm>
            <a:off x="2819400" y="1689100"/>
            <a:ext cx="723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x</a:t>
            </a:r>
            <a:r>
              <a: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(t)</a:t>
            </a:r>
          </a:p>
        </p:txBody>
      </p:sp>
      <p:sp>
        <p:nvSpPr>
          <p:cNvPr id="30751" name="TextBox 100"/>
          <p:cNvSpPr txBox="1">
            <a:spLocks noChangeArrowheads="1"/>
          </p:cNvSpPr>
          <p:nvPr/>
        </p:nvSpPr>
        <p:spPr bwMode="auto">
          <a:xfrm>
            <a:off x="2247900" y="6399213"/>
            <a:ext cx="723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x</a:t>
            </a:r>
            <a:r>
              <a: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4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(t)</a:t>
            </a:r>
          </a:p>
        </p:txBody>
      </p:sp>
      <p:cxnSp>
        <p:nvCxnSpPr>
          <p:cNvPr id="103" name="Straight Arrow Connector 102"/>
          <p:cNvCxnSpPr/>
          <p:nvPr/>
        </p:nvCxnSpPr>
        <p:spPr>
          <a:xfrm rot="5400000">
            <a:off x="2049463" y="6356350"/>
            <a:ext cx="423862" cy="40163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3" name="TextBox 104"/>
          <p:cNvSpPr txBox="1">
            <a:spLocks noChangeArrowheads="1"/>
          </p:cNvSpPr>
          <p:nvPr/>
        </p:nvSpPr>
        <p:spPr bwMode="auto">
          <a:xfrm>
            <a:off x="4533900" y="1535112"/>
            <a:ext cx="3009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x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(s)/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x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(s)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530516" y="3084301"/>
            <a:ext cx="2026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steep roll off!</a:t>
            </a:r>
          </a:p>
        </p:txBody>
      </p:sp>
      <p:cxnSp>
        <p:nvCxnSpPr>
          <p:cNvPr id="118" name="Straight Arrow Connector 117"/>
          <p:cNvCxnSpPr/>
          <p:nvPr/>
        </p:nvCxnSpPr>
        <p:spPr>
          <a:xfrm rot="5400000">
            <a:off x="2558257" y="1708944"/>
            <a:ext cx="425450" cy="40163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7" name="TextBox 97"/>
          <p:cNvSpPr txBox="1">
            <a:spLocks noChangeArrowheads="1"/>
          </p:cNvSpPr>
          <p:nvPr/>
        </p:nvSpPr>
        <p:spPr bwMode="auto">
          <a:xfrm>
            <a:off x="1181100" y="541020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K4</a:t>
            </a:r>
          </a:p>
        </p:txBody>
      </p:sp>
      <p:sp>
        <p:nvSpPr>
          <p:cNvPr id="30758" name="TextBox 101"/>
          <p:cNvSpPr txBox="1">
            <a:spLocks noChangeArrowheads="1"/>
          </p:cNvSpPr>
          <p:nvPr/>
        </p:nvSpPr>
        <p:spPr bwMode="auto">
          <a:xfrm>
            <a:off x="2093913" y="5410200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K4</a:t>
            </a:r>
          </a:p>
        </p:txBody>
      </p:sp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5280" y="38885"/>
            <a:ext cx="1270080" cy="46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101" name="Straight Connector 100"/>
          <p:cNvCxnSpPr/>
          <p:nvPr/>
        </p:nvCxnSpPr>
        <p:spPr>
          <a:xfrm rot="16200000" flipH="1">
            <a:off x="6802771" y="5376672"/>
            <a:ext cx="402336" cy="129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7010400" y="5196046"/>
            <a:ext cx="609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727789" y="6414432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Credit: Brett Shapiro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23A64E-AD0A-4641-8247-5D8D57022537}"/>
              </a:ext>
            </a:extLst>
          </p:cNvPr>
          <p:cNvSpPr/>
          <p:nvPr/>
        </p:nvSpPr>
        <p:spPr>
          <a:xfrm>
            <a:off x="7103413" y="3588747"/>
            <a:ext cx="328381" cy="295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E76C40D-C05B-410B-8CF4-FE8C8827A58F}"/>
              </a:ext>
            </a:extLst>
          </p:cNvPr>
          <p:cNvSpPr txBox="1"/>
          <p:nvPr/>
        </p:nvSpPr>
        <p:spPr>
          <a:xfrm>
            <a:off x="6926998" y="3504018"/>
            <a:ext cx="681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1/f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8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59D574D-EA66-4003-B83E-95CBB2E58335}"/>
              </a:ext>
            </a:extLst>
          </p:cNvPr>
          <p:cNvSpPr/>
          <p:nvPr/>
        </p:nvSpPr>
        <p:spPr>
          <a:xfrm>
            <a:off x="7053502" y="5256678"/>
            <a:ext cx="1406930" cy="295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6132E9A-F3D9-4272-8688-3CC60C952467}"/>
              </a:ext>
            </a:extLst>
          </p:cNvPr>
          <p:cNvSpPr txBox="1"/>
          <p:nvPr/>
        </p:nvSpPr>
        <p:spPr>
          <a:xfrm>
            <a:off x="6941090" y="5189130"/>
            <a:ext cx="17053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GWs this way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A8DAA5B-3D49-48E0-B50C-8C8E6949DBA0}"/>
              </a:ext>
            </a:extLst>
          </p:cNvPr>
          <p:cNvSpPr/>
          <p:nvPr/>
        </p:nvSpPr>
        <p:spPr>
          <a:xfrm>
            <a:off x="3999157" y="3548190"/>
            <a:ext cx="2592288" cy="158005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06E6173C-FD0D-4A38-8BC5-D926971C97DD}"/>
              </a:ext>
            </a:extLst>
          </p:cNvPr>
          <p:cNvSpPr txBox="1"/>
          <p:nvPr/>
        </p:nvSpPr>
        <p:spPr>
          <a:xfrm>
            <a:off x="4215181" y="4012696"/>
            <a:ext cx="23762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-140db = 10</a:t>
            </a:r>
            <a:r>
              <a:rPr lang="en-US" sz="2000" baseline="300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-140/20</a:t>
            </a:r>
            <a:endParaRPr kumimoji="0" lang="en-US" sz="2000" i="0" u="none" strike="noStrike" kern="1200" cap="none" spc="0" normalizeH="0" baseline="3000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3AF4B9-9059-4F35-846E-182E12EECFAB}"/>
              </a:ext>
            </a:extLst>
          </p:cNvPr>
          <p:cNvSpPr txBox="1"/>
          <p:nvPr/>
        </p:nvSpPr>
        <p:spPr>
          <a:xfrm>
            <a:off x="5007269" y="4329772"/>
            <a:ext cx="864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= </a:t>
            </a:r>
            <a:r>
              <a:rPr lang="en-US" sz="20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10</a:t>
            </a:r>
            <a:r>
              <a:rPr lang="en-US" sz="2000" b="1" baseline="300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-7</a:t>
            </a:r>
            <a:endParaRPr kumimoji="0" lang="en-US" sz="2000" b="1" i="0" u="none" strike="noStrike" kern="1200" cap="none" spc="0" normalizeH="0" baseline="3000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D5954DE-504F-4484-874B-AEF55CD6712B}"/>
              </a:ext>
            </a:extLst>
          </p:cNvPr>
          <p:cNvSpPr txBox="1"/>
          <p:nvPr/>
        </p:nvSpPr>
        <p:spPr>
          <a:xfrm>
            <a:off x="4388584" y="4612446"/>
            <a:ext cx="2029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We need more!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A9EE91F-ED9B-48D4-9EDE-C6929B42EDC7}"/>
              </a:ext>
            </a:extLst>
          </p:cNvPr>
          <p:cNvSpPr txBox="1"/>
          <p:nvPr/>
        </p:nvSpPr>
        <p:spPr>
          <a:xfrm>
            <a:off x="4280572" y="3609395"/>
            <a:ext cx="2029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ial" charset="0"/>
              </a:rPr>
              <a:t>Isolation at 10Hz</a:t>
            </a:r>
          </a:p>
        </p:txBody>
      </p:sp>
    </p:spTree>
    <p:extLst>
      <p:ext uri="{BB962C8B-B14F-4D97-AF65-F5344CB8AC3E}">
        <p14:creationId xmlns:p14="http://schemas.microsoft.com/office/powerpoint/2010/main" val="22195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5" grpId="0"/>
      <p:bldP spid="116" grpId="0"/>
      <p:bldP spid="117" grpId="0"/>
      <p:bldP spid="1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130E4-4239-E924-2E8D-8BFA5093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4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9B546-4764-1108-CA8E-68556EB60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728" y="1268760"/>
            <a:ext cx="7804547" cy="424847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Seismic noise</a:t>
            </a:r>
          </a:p>
          <a:p>
            <a:pPr lvl="1"/>
            <a:r>
              <a:rPr lang="en-US" sz="2400" dirty="0"/>
              <a:t>Physical origins</a:t>
            </a:r>
          </a:p>
          <a:p>
            <a:pPr lvl="1"/>
            <a:r>
              <a:rPr lang="en-US" sz="2400" dirty="0"/>
              <a:t>Passive isolation</a:t>
            </a:r>
          </a:p>
          <a:p>
            <a:pPr lvl="1"/>
            <a:r>
              <a:rPr lang="en-US" sz="2400" dirty="0"/>
              <a:t>Inertial sensors</a:t>
            </a:r>
          </a:p>
          <a:p>
            <a:pPr lvl="1"/>
            <a:endParaRPr lang="en-US" sz="2400" dirty="0"/>
          </a:p>
          <a:p>
            <a:r>
              <a:rPr lang="en-US" sz="2800" dirty="0"/>
              <a:t>Tutorial 2: Mechanics in the frequency domain.</a:t>
            </a:r>
          </a:p>
          <a:p>
            <a:pPr lvl="1"/>
            <a:r>
              <a:rPr lang="en-US" sz="2400" dirty="0"/>
              <a:t>Calculate the response of a seismometer</a:t>
            </a:r>
          </a:p>
          <a:p>
            <a:pPr lvl="1"/>
            <a:r>
              <a:rPr lang="en-US" sz="2400" dirty="0"/>
              <a:t>Build a noise budget with readout noise and thermal noise.</a:t>
            </a:r>
          </a:p>
        </p:txBody>
      </p:sp>
    </p:spTree>
    <p:extLst>
      <p:ext uri="{BB962C8B-B14F-4D97-AF65-F5344CB8AC3E}">
        <p14:creationId xmlns:p14="http://schemas.microsoft.com/office/powerpoint/2010/main" val="257127136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Longest</a:t>
            </a:r>
            <a:r>
              <a:rPr lang="de-DE" dirty="0"/>
              <a:t> </a:t>
            </a:r>
            <a:r>
              <a:rPr lang="de-DE" dirty="0" err="1"/>
              <a:t>pendulum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world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51920" y="908720"/>
            <a:ext cx="5112568" cy="5489032"/>
          </a:xfrm>
        </p:spPr>
        <p:txBody>
          <a:bodyPr>
            <a:normAutofit/>
          </a:bodyPr>
          <a:lstStyle/>
          <a:p>
            <a:r>
              <a:rPr lang="de-DE" dirty="0"/>
              <a:t>Tamarack mine shaft, </a:t>
            </a:r>
            <a:br>
              <a:rPr lang="de-DE" dirty="0"/>
            </a:br>
            <a:r>
              <a:rPr lang="de-DE" dirty="0"/>
              <a:t>Michigan (1901)</a:t>
            </a:r>
          </a:p>
          <a:p>
            <a:r>
              <a:rPr lang="de-DE" dirty="0"/>
              <a:t>Payload: 22.7 kg (50 </a:t>
            </a:r>
            <a:r>
              <a:rPr lang="de-DE" dirty="0" err="1"/>
              <a:t>pounds</a:t>
            </a:r>
            <a:r>
              <a:rPr lang="de-DE" dirty="0"/>
              <a:t>)</a:t>
            </a:r>
          </a:p>
          <a:p>
            <a:r>
              <a:rPr lang="de-DE" dirty="0"/>
              <a:t>Steel piano </a:t>
            </a:r>
            <a:r>
              <a:rPr lang="de-DE" dirty="0" err="1"/>
              <a:t>wire</a:t>
            </a:r>
            <a:r>
              <a:rPr lang="de-DE" dirty="0"/>
              <a:t> </a:t>
            </a:r>
          </a:p>
          <a:p>
            <a:pPr lvl="1"/>
            <a:r>
              <a:rPr lang="de-DE" sz="2800" dirty="0" err="1"/>
              <a:t>Length</a:t>
            </a:r>
            <a:r>
              <a:rPr lang="de-DE" sz="2800" dirty="0"/>
              <a:t>: </a:t>
            </a:r>
            <a:r>
              <a:rPr lang="de-DE" dirty="0"/>
              <a:t>~</a:t>
            </a:r>
            <a:r>
              <a:rPr lang="de-DE" sz="2800" dirty="0"/>
              <a:t>1,3 km</a:t>
            </a:r>
          </a:p>
          <a:p>
            <a:pPr lvl="1"/>
            <a:r>
              <a:rPr lang="de-DE" sz="2800" dirty="0"/>
              <a:t>Ø 0.55 mm</a:t>
            </a:r>
          </a:p>
          <a:p>
            <a:pPr lvl="1"/>
            <a:r>
              <a:rPr lang="de-DE" sz="2800" dirty="0" err="1"/>
              <a:t>Wire</a:t>
            </a:r>
            <a:r>
              <a:rPr lang="de-DE" sz="2800" dirty="0"/>
              <a:t> </a:t>
            </a:r>
            <a:r>
              <a:rPr lang="de-DE" sz="2800" dirty="0" err="1"/>
              <a:t>streched</a:t>
            </a:r>
            <a:r>
              <a:rPr lang="de-DE" sz="2800" dirty="0"/>
              <a:t> </a:t>
            </a:r>
            <a:r>
              <a:rPr lang="de-DE" sz="2800" dirty="0" err="1"/>
              <a:t>by</a:t>
            </a:r>
            <a:r>
              <a:rPr lang="de-DE" sz="2800" dirty="0"/>
              <a:t> 4.5 m </a:t>
            </a:r>
            <a:br>
              <a:rPr lang="de-DE" sz="2800" dirty="0"/>
            </a:br>
            <a:r>
              <a:rPr lang="de-DE" sz="2800" dirty="0"/>
              <a:t>(15 </a:t>
            </a:r>
            <a:r>
              <a:rPr lang="de-DE" sz="2800" dirty="0" err="1"/>
              <a:t>feet</a:t>
            </a:r>
            <a:r>
              <a:rPr lang="de-DE" sz="2800" dirty="0"/>
              <a:t>)</a:t>
            </a:r>
          </a:p>
          <a:p>
            <a:r>
              <a:rPr lang="de-DE" dirty="0" err="1"/>
              <a:t>Period</a:t>
            </a:r>
            <a:r>
              <a:rPr lang="de-DE" dirty="0"/>
              <a:t>: 70 s (14 </a:t>
            </a:r>
            <a:r>
              <a:rPr lang="de-DE" dirty="0" err="1"/>
              <a:t>mHz</a:t>
            </a:r>
            <a:r>
              <a:rPr lang="de-DE" dirty="0"/>
              <a:t>)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Alexander Wanner: Seismic Attenuation System for the 10 m Prototype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9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957AF-53C0-420B-9C2D-77DB141656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9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376836" name="Picture 4" descr="http://digarch.lib.mtu.edu/images/336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908719"/>
            <a:ext cx="3528392" cy="5461907"/>
          </a:xfrm>
          <a:prstGeom prst="rect">
            <a:avLst/>
          </a:prstGeom>
          <a:noFill/>
        </p:spPr>
      </p:pic>
      <p:sp>
        <p:nvSpPr>
          <p:cNvPr id="9" name="Rechteck 8"/>
          <p:cNvSpPr/>
          <p:nvPr/>
        </p:nvSpPr>
        <p:spPr>
          <a:xfrm>
            <a:off x="1997968" y="504953"/>
            <a:ext cx="7110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http://www.guinnessworldrecords.com/records-1/longest-pendulum/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868144" y="5229200"/>
          <a:ext cx="1608284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rmel" r:id="rId3" imgW="761669" imgH="444307" progId="Equation.3">
                  <p:embed/>
                </p:oleObj>
              </mc:Choice>
              <mc:Fallback>
                <p:oleObj name="Formel" r:id="rId3" imgW="761669" imgH="444307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5229200"/>
                        <a:ext cx="1608284" cy="936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We need an extra step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4C28BF-B5B5-4F36-AF4E-F3FAFF0F23C0}" type="slidenum">
              <a:rPr kumimoji="0" lang="en-A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125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Conor Mow-Lowry</a:t>
            </a:r>
            <a:endParaRPr kumimoji="0" lang="en-A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22032"/>
          </a:xfrm>
        </p:spPr>
        <p:txBody>
          <a:bodyPr/>
          <a:lstStyle/>
          <a:p>
            <a:r>
              <a:rPr lang="en-US" dirty="0"/>
              <a:t>We can’t go ‘taller’, very poor scaling</a:t>
            </a:r>
          </a:p>
          <a:p>
            <a:r>
              <a:rPr lang="en-US" dirty="0"/>
              <a:t>We can’t just add more stages, poor scaling and increased complexity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We add ‘pre-isolation’</a:t>
            </a:r>
          </a:p>
          <a:p>
            <a:r>
              <a:rPr lang="en-US" dirty="0"/>
              <a:t>Employ anti-springs to lower resonant frequencies</a:t>
            </a:r>
          </a:p>
          <a:p>
            <a:r>
              <a:rPr lang="en-US" sz="3200" dirty="0"/>
              <a:t>Use active feedback to damp and suppress motion</a:t>
            </a:r>
          </a:p>
        </p:txBody>
      </p:sp>
    </p:spTree>
    <p:extLst>
      <p:ext uri="{BB962C8B-B14F-4D97-AF65-F5344CB8AC3E}">
        <p14:creationId xmlns:p14="http://schemas.microsoft.com/office/powerpoint/2010/main" val="3439186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We need an inertial sensor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B4C28BF-B5B5-4F36-AF4E-F3FAFF0F23C0}" type="slidenum">
              <a:rPr lang="en-AU" altLang="en-US"/>
              <a:pPr eaLnBrk="1" hangingPunct="1"/>
              <a:t>22</a:t>
            </a:fld>
            <a:endParaRPr lang="en-AU" altLang="en-US"/>
          </a:p>
        </p:txBody>
      </p:sp>
      <p:sp>
        <p:nvSpPr>
          <p:cNvPr id="5125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dirty="0"/>
              <a:t>Conor Mow-Lowry</a:t>
            </a:r>
            <a:endParaRPr lang="en-AU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2203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“Something that measures the motion of an object relative to a free mass”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400" dirty="0"/>
              <a:t>Special relativity says there is no preferred frame, and our free-mass (or proof-mass) has an undefined position and velocity.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Some examples:</a:t>
            </a:r>
          </a:p>
          <a:p>
            <a:pPr lvl="1"/>
            <a:r>
              <a:rPr lang="en-US" sz="2000" dirty="0"/>
              <a:t>LISA Pathfinder</a:t>
            </a:r>
          </a:p>
          <a:p>
            <a:pPr lvl="1"/>
            <a:r>
              <a:rPr lang="en-US" sz="2000" dirty="0"/>
              <a:t>LIGO</a:t>
            </a:r>
          </a:p>
          <a:p>
            <a:pPr lvl="1"/>
            <a:r>
              <a:rPr lang="en-US" sz="2000" dirty="0"/>
              <a:t>Big-G experiments</a:t>
            </a:r>
          </a:p>
          <a:p>
            <a:pPr lvl="1"/>
            <a:r>
              <a:rPr lang="en-US" sz="2000" dirty="0"/>
              <a:t>Seismometers</a:t>
            </a:r>
          </a:p>
          <a:p>
            <a:pPr lvl="1"/>
            <a:r>
              <a:rPr lang="en-US" sz="2000" dirty="0"/>
              <a:t>Every (smart) phone!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1880" y="3899641"/>
            <a:ext cx="2384264" cy="1341150"/>
          </a:xfrm>
          <a:prstGeom prst="rect">
            <a:avLst/>
          </a:prstGeom>
        </p:spPr>
      </p:pic>
      <p:pic>
        <p:nvPicPr>
          <p:cNvPr id="1026" name="Picture 2" descr="what_slide-ce3596915df0767051e5d7d29c27958a.jpg (940×373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94" y="4695653"/>
            <a:ext cx="3723756" cy="147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ismometer_g.png (225×344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573016"/>
            <a:ext cx="1814234" cy="277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25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 mass on a spring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B4C28BF-B5B5-4F36-AF4E-F3FAFF0F23C0}" type="slidenum">
              <a:rPr lang="en-AU" altLang="en-US"/>
              <a:pPr eaLnBrk="1" hangingPunct="1"/>
              <a:t>23</a:t>
            </a:fld>
            <a:endParaRPr lang="en-AU" altLang="en-US"/>
          </a:p>
        </p:txBody>
      </p:sp>
      <p:sp>
        <p:nvSpPr>
          <p:cNvPr id="5125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dirty="0"/>
              <a:t>Conor Mow-Lowry</a:t>
            </a:r>
            <a:endParaRPr lang="en-AU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86499"/>
            <a:ext cx="8312729" cy="501085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3617" y="858456"/>
            <a:ext cx="2543653" cy="214179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D6EBD8-9AF4-46C0-968B-AD9F1829F72C}"/>
                  </a:ext>
                </a:extLst>
              </p:cNvPr>
              <p:cNvSpPr txBox="1"/>
              <p:nvPr/>
            </p:nvSpPr>
            <p:spPr>
              <a:xfrm>
                <a:off x="4716016" y="2591063"/>
                <a:ext cx="1245789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4D6EBD8-9AF4-46C0-968B-AD9F1829F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2591063"/>
                <a:ext cx="1245789" cy="8183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FD25F03-8FA4-4B58-87D2-C78F7B6CF7DE}"/>
              </a:ext>
            </a:extLst>
          </p:cNvPr>
          <p:cNvSpPr txBox="1"/>
          <p:nvPr/>
        </p:nvSpPr>
        <p:spPr>
          <a:xfrm>
            <a:off x="6084168" y="4653136"/>
            <a:ext cx="12457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‘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roll off’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92FC87-552E-4406-BB93-83DDBD89CA2C}"/>
              </a:ext>
            </a:extLst>
          </p:cNvPr>
          <p:cNvSpPr txBox="1"/>
          <p:nvPr/>
        </p:nvSpPr>
        <p:spPr>
          <a:xfrm>
            <a:off x="6372200" y="4969848"/>
            <a:ext cx="681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1/f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30902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The simplest concept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B4C28BF-B5B5-4F36-AF4E-F3FAFF0F23C0}" type="slidenum">
              <a:rPr lang="en-AU" altLang="en-US"/>
              <a:pPr eaLnBrk="1" hangingPunct="1"/>
              <a:t>24</a:t>
            </a:fld>
            <a:endParaRPr lang="en-AU" altLang="en-US"/>
          </a:p>
        </p:txBody>
      </p:sp>
      <p:sp>
        <p:nvSpPr>
          <p:cNvPr id="5125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dirty="0"/>
              <a:t>Conor Mow-Lowry</a:t>
            </a:r>
            <a:endParaRPr lang="en-AU" altLang="en-US" dirty="0"/>
          </a:p>
        </p:txBody>
      </p:sp>
      <p:pic>
        <p:nvPicPr>
          <p:cNvPr id="2050" name="Picture 2" descr="ImageForArticle_7(2).jpg (450×31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92896"/>
            <a:ext cx="428625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"/>
          <p:cNvSpPr>
            <a:spLocks noGrp="1"/>
          </p:cNvSpPr>
          <p:nvPr>
            <p:ph idx="1"/>
          </p:nvPr>
        </p:nvSpPr>
        <p:spPr>
          <a:xfrm>
            <a:off x="1187624" y="1484784"/>
            <a:ext cx="7002660" cy="6480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mass on a spring (or a pendulum)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64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Sensor response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B4C28BF-B5B5-4F36-AF4E-F3FAFF0F23C0}" type="slidenum">
              <a:rPr lang="en-AU" altLang="en-US"/>
              <a:pPr eaLnBrk="1" hangingPunct="1"/>
              <a:t>25</a:t>
            </a:fld>
            <a:endParaRPr lang="en-AU" altLang="en-US"/>
          </a:p>
        </p:txBody>
      </p:sp>
      <p:sp>
        <p:nvSpPr>
          <p:cNvPr id="5125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dirty="0"/>
              <a:t>Conor Mow-Lowry</a:t>
            </a:r>
            <a:endParaRPr lang="en-AU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586499"/>
            <a:ext cx="8312727" cy="501085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6947" y="1052736"/>
            <a:ext cx="2496993" cy="2276394"/>
          </a:xfrm>
        </p:spPr>
      </p:pic>
    </p:spTree>
    <p:extLst>
      <p:ext uri="{BB962C8B-B14F-4D97-AF65-F5344CB8AC3E}">
        <p14:creationId xmlns:p14="http://schemas.microsoft.com/office/powerpoint/2010/main" val="2930655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Plant inversion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B4C28BF-B5B5-4F36-AF4E-F3FAFF0F23C0}" type="slidenum">
              <a:rPr lang="en-AU" altLang="en-US"/>
              <a:pPr eaLnBrk="1" hangingPunct="1"/>
              <a:t>26</a:t>
            </a:fld>
            <a:endParaRPr lang="en-AU" altLang="en-US"/>
          </a:p>
        </p:txBody>
      </p:sp>
      <p:sp>
        <p:nvSpPr>
          <p:cNvPr id="5125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dirty="0"/>
              <a:t>Conor Mow-Lowry</a:t>
            </a:r>
            <a:endParaRPr lang="en-AU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586499"/>
            <a:ext cx="8312727" cy="50108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940168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Converting a relative position into an inertial output results in </a:t>
            </a:r>
            <a:r>
              <a:rPr lang="en-GB" sz="2000" b="1" dirty="0">
                <a:solidFill>
                  <a:srgbClr val="C00000"/>
                </a:solidFill>
              </a:rPr>
              <a:t>unbounded noise </a:t>
            </a:r>
            <a:r>
              <a:rPr lang="en-GB" sz="2000" dirty="0"/>
              <a:t>at low-frequency</a:t>
            </a:r>
          </a:p>
        </p:txBody>
      </p:sp>
    </p:spTree>
    <p:extLst>
      <p:ext uri="{BB962C8B-B14F-4D97-AF65-F5344CB8AC3E}">
        <p14:creationId xmlns:p14="http://schemas.microsoft.com/office/powerpoint/2010/main" val="3980519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An ‘Ideal’ sensor has no readout noise (or actuation noise, or temperature coupling…), it is limited by force noise.</a:t>
            </a:r>
            <a:br>
              <a:rPr lang="en-GB" sz="2400" dirty="0"/>
            </a:br>
            <a:endParaRPr lang="en-GB" sz="2400" dirty="0"/>
          </a:p>
          <a:p>
            <a:r>
              <a:rPr lang="en-GB" sz="2400" dirty="0"/>
              <a:t>The lowest limit is </a:t>
            </a:r>
            <a:r>
              <a:rPr lang="en-GB" sz="2400" b="1" dirty="0">
                <a:solidFill>
                  <a:srgbClr val="C00000"/>
                </a:solidFill>
              </a:rPr>
              <a:t>suspension thermal noise</a:t>
            </a:r>
            <a:r>
              <a:rPr lang="en-GB" sz="2400" dirty="0"/>
              <a:t>:  approximately white in force noise</a:t>
            </a:r>
          </a:p>
          <a:p>
            <a:endParaRPr lang="en-GB" sz="2400" dirty="0"/>
          </a:p>
          <a:p>
            <a:r>
              <a:rPr lang="en-GB" sz="2400" dirty="0"/>
              <a:t>More bending material </a:t>
            </a:r>
            <a:r>
              <a:rPr lang="en-GB" sz="2400" dirty="0">
                <a:sym typeface="Wingdings" panose="05000000000000000000" pitchFamily="2" charset="2"/>
              </a:rPr>
              <a:t></a:t>
            </a:r>
            <a:r>
              <a:rPr lang="en-GB" sz="2400" dirty="0"/>
              <a:t> more loss </a:t>
            </a:r>
            <a:r>
              <a:rPr lang="en-GB" sz="2400" dirty="0">
                <a:sym typeface="Wingdings" panose="05000000000000000000" pitchFamily="2" charset="2"/>
              </a:rPr>
              <a:t></a:t>
            </a:r>
            <a:r>
              <a:rPr lang="en-GB" sz="2400" dirty="0"/>
              <a:t> more noise.</a:t>
            </a:r>
          </a:p>
          <a:p>
            <a:endParaRPr lang="en-GB" sz="2400" dirty="0"/>
          </a:p>
          <a:p>
            <a:r>
              <a:rPr lang="en-GB" sz="2400" dirty="0"/>
              <a:t>But enough material is required to support a given mass</a:t>
            </a:r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/>
              <a:t>An ‘ideal’ inertial sensor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B4C28BF-B5B5-4F36-AF4E-F3FAFF0F23C0}" type="slidenum">
              <a:rPr lang="en-AU" altLang="en-US"/>
              <a:pPr eaLnBrk="1" hangingPunct="1"/>
              <a:t>27</a:t>
            </a:fld>
            <a:endParaRPr lang="en-AU" altLang="en-US"/>
          </a:p>
        </p:txBody>
      </p:sp>
      <p:sp>
        <p:nvSpPr>
          <p:cNvPr id="5125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dirty="0"/>
              <a:t>Conor Mow-Lowry</a:t>
            </a:r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84355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CF1E-2B4F-8C29-8E34-16452A964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process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B453B-2E33-26E9-9F69-D7196A321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Calculate force noise from the spring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Apply force noise to the mass position,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  <a:r>
              <a:rPr lang="en-US" sz="2800" baseline="-2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endParaRPr lang="en-US" sz="2800" baseline="-25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Measure ∆x</a:t>
            </a:r>
            <a: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 a sensor</a:t>
            </a:r>
          </a:p>
          <a:p>
            <a:pPr>
              <a:spcAft>
                <a:spcPts val="1200"/>
              </a:spcAft>
            </a:pPr>
            <a: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Apply sensor noise</a:t>
            </a:r>
          </a:p>
          <a:p>
            <a:pPr>
              <a:spcAft>
                <a:spcPts val="1200"/>
              </a:spcAft>
            </a:pPr>
            <a: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Convert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∆</a:t>
            </a:r>
            <a: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 to </a:t>
            </a:r>
            <a:r>
              <a:rPr lang="en-AU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  <a:r>
              <a:rPr lang="en-AU" sz="2800" baseline="-2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b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AU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‘plant inversion’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Plot sensing noise </a:t>
            </a:r>
            <a:b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thermal noise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90990-58F1-BCF4-DE81-D66622ABF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Conor Mow-Lowry, AEI-Hannover, August 2016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8F889F-B287-A8DB-AEF1-850F66C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374F-73F0-4A03-9166-A4D17B9B139C}" type="slidenum">
              <a:rPr lang="en-AU" altLang="en-US" smtClean="0"/>
              <a:pPr/>
              <a:t>28</a:t>
            </a:fld>
            <a:endParaRPr lang="en-AU" alt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7A4904FC-1666-59CA-5F69-33CAB07E7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2808" y="3429000"/>
            <a:ext cx="2952328" cy="269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404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200" dirty="0"/>
              <a:t>[optional] Derive the response of a seismometer.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Plot the sensitivity transfer function [m/m] for an example seismometer with </a:t>
            </a:r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m=5kg, f</a:t>
            </a:r>
            <a:r>
              <a:rPr lang="en-GB" sz="2200" b="1" baseline="-25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0</a:t>
            </a:r>
            <a:r>
              <a:rPr lang="en-GB" sz="2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=1Hz, Q=40.</a:t>
            </a:r>
            <a:br>
              <a:rPr lang="en-GB" sz="2200" dirty="0"/>
            </a:br>
            <a:endParaRPr lang="en-GB" sz="2200" dirty="0"/>
          </a:p>
          <a:p>
            <a:pPr marL="0" indent="0">
              <a:buNone/>
            </a:pPr>
            <a:r>
              <a:rPr lang="en-GB" sz="2200" dirty="0"/>
              <a:t>Plot the sensitivity to ground motion if you use a </a:t>
            </a:r>
            <a:r>
              <a:rPr lang="en-GB" sz="2200" dirty="0">
                <a:solidFill>
                  <a:srgbClr val="FF0000"/>
                </a:solidFill>
              </a:rPr>
              <a:t>displacement readout with a noise floor of 10</a:t>
            </a:r>
            <a:r>
              <a:rPr lang="en-GB" sz="2200" baseline="30000" dirty="0">
                <a:solidFill>
                  <a:srgbClr val="FF0000"/>
                </a:solidFill>
              </a:rPr>
              <a:t>-13</a:t>
            </a:r>
            <a:r>
              <a:rPr lang="en-GB" sz="2200" dirty="0">
                <a:solidFill>
                  <a:srgbClr val="FF0000"/>
                </a:solidFill>
              </a:rPr>
              <a:t>m/sqrt(Hz)</a:t>
            </a:r>
          </a:p>
          <a:p>
            <a:pPr marL="0" indent="0">
              <a:buNone/>
            </a:pPr>
            <a:r>
              <a:rPr lang="en-GB" sz="2200" dirty="0"/>
              <a:t>Compare with a </a:t>
            </a:r>
            <a:r>
              <a:rPr lang="en-GB" sz="2200" dirty="0">
                <a:solidFill>
                  <a:srgbClr val="0070C0"/>
                </a:solidFill>
              </a:rPr>
              <a:t>velocity readout with 3x10</a:t>
            </a:r>
            <a:r>
              <a:rPr lang="en-GB" sz="2200" baseline="30000" dirty="0">
                <a:solidFill>
                  <a:srgbClr val="0070C0"/>
                </a:solidFill>
              </a:rPr>
              <a:t>-11</a:t>
            </a:r>
            <a:r>
              <a:rPr lang="en-GB" sz="2200" dirty="0">
                <a:solidFill>
                  <a:srgbClr val="0070C0"/>
                </a:solidFill>
              </a:rPr>
              <a:t>m/s/sqrt(Hz).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Plot freq. vs disp. on log-log axes from </a:t>
            </a:r>
            <a:r>
              <a:rPr lang="en-GB" sz="2200" b="1" dirty="0">
                <a:solidFill>
                  <a:srgbClr val="00B050"/>
                </a:solidFill>
              </a:rPr>
              <a:t>10mHz to 10Hz</a:t>
            </a:r>
            <a:r>
              <a:rPr lang="en-GB" sz="2200" dirty="0"/>
              <a:t>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Add its </a:t>
            </a:r>
            <a:r>
              <a:rPr lang="en-GB" sz="2200" b="1" dirty="0">
                <a:solidFill>
                  <a:srgbClr val="C00000"/>
                </a:solidFill>
              </a:rPr>
              <a:t>suspension thermal noise</a:t>
            </a:r>
            <a:r>
              <a:rPr lang="en-GB" sz="2200" dirty="0"/>
              <a:t> to the plot. This is now a noise budget for your seismometer!</a:t>
            </a:r>
          </a:p>
        </p:txBody>
      </p:sp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/>
              <a:t>Tutorial Question!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B4C28BF-B5B5-4F36-AF4E-F3FAFF0F23C0}" type="slidenum">
              <a:rPr lang="en-AU" altLang="en-US"/>
              <a:pPr eaLnBrk="1" hangingPunct="1"/>
              <a:t>29</a:t>
            </a:fld>
            <a:endParaRPr lang="en-AU" altLang="en-US"/>
          </a:p>
        </p:txBody>
      </p:sp>
      <p:sp>
        <p:nvSpPr>
          <p:cNvPr id="5125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dirty="0"/>
              <a:t>Conor Mow-Lowry</a:t>
            </a:r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643356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381A1-D9BE-A1CF-5A40-76FCD0C49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Slido</a:t>
            </a:r>
            <a:r>
              <a:rPr lang="en-US" dirty="0"/>
              <a:t> for questions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48457-D324-FE0E-692F-C30BFF60A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your questions or upvote those already posted and I’ll try to answer them.</a:t>
            </a:r>
          </a:p>
          <a:p>
            <a:r>
              <a:rPr lang="en-US" dirty="0"/>
              <a:t>Fully anonymous!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18369-2275-AEA0-E84F-6A89B8B28F5F}"/>
              </a:ext>
            </a:extLst>
          </p:cNvPr>
          <p:cNvSpPr txBox="1"/>
          <p:nvPr/>
        </p:nvSpPr>
        <p:spPr>
          <a:xfrm>
            <a:off x="981856" y="4500051"/>
            <a:ext cx="7180288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lvl="1" defTabSz="366556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Slido</a:t>
            </a:r>
            <a:r>
              <a:rPr lang="en-US" sz="2000" kern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 #921 8346</a:t>
            </a:r>
          </a:p>
          <a:p>
            <a:pPr marL="0" lvl="1" defTabSz="366556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  <a:hlinkClick r:id="rId2"/>
              </a:rPr>
              <a:t>https://app.sli.do/event/feM5JT34qMLuDUDwBXHDDH</a:t>
            </a:r>
            <a:endParaRPr lang="en-US" sz="2000" kern="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4C867F7-7EFC-078D-CD47-F307E123F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1562" y="2480981"/>
            <a:ext cx="2120876" cy="21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0035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9FCAF-A004-F8DC-1592-BB1FCB01F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material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DDEF8-4C65-9CB8-FD89-CD3E5DB8E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1268760"/>
            <a:ext cx="8820472" cy="47169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Morning		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BND tutorial 1 – frequency noise </a:t>
            </a:r>
            <a:r>
              <a:rPr lang="en-US" dirty="0"/>
              <a:t>(indico)</a:t>
            </a:r>
            <a:br>
              <a:rPr lang="en-US" dirty="0"/>
            </a:br>
            <a:r>
              <a:rPr lang="en-US" dirty="0"/>
              <a:t>				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Diagram on slides </a:t>
            </a:r>
            <a:r>
              <a:rPr lang="en-US" dirty="0"/>
              <a:t>(on screen + indico)</a:t>
            </a:r>
          </a:p>
          <a:p>
            <a:pPr marL="0" indent="0">
              <a:buNone/>
            </a:pPr>
            <a:r>
              <a:rPr lang="en-US" dirty="0"/>
              <a:t>				(helpful) BND session 3 </a:t>
            </a:r>
            <a:r>
              <a:rPr lang="en-US" dirty="0" err="1"/>
              <a:t>Maxwell_to_detection</a:t>
            </a:r>
            <a:r>
              <a:rPr lang="en-US" dirty="0"/>
              <a:t> (indico)</a:t>
            </a:r>
            <a:br>
              <a:rPr lang="en-US" dirty="0"/>
            </a:br>
            <a:r>
              <a:rPr lang="en-US" dirty="0"/>
              <a:t>				(optional) Session 3 notes - </a:t>
            </a:r>
            <a:r>
              <a:rPr lang="en-US" dirty="0" err="1"/>
              <a:t>interferometer_techniques</a:t>
            </a:r>
            <a:r>
              <a:rPr lang="en-US" dirty="0"/>
              <a:t>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Afternoon	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BND tutorial 2 –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sensor_response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(indico)	</a:t>
            </a:r>
            <a:br>
              <a:rPr lang="en-US" dirty="0"/>
            </a:br>
            <a:r>
              <a:rPr lang="en-US" dirty="0"/>
              <a:t>				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BND tutorial 2 notes – thermal noise </a:t>
            </a:r>
            <a:r>
              <a:rPr lang="en-US" dirty="0"/>
              <a:t>(indico)</a:t>
            </a:r>
            <a:br>
              <a:rPr lang="en-AU" dirty="0"/>
            </a:br>
            <a:r>
              <a:rPr lang="en-AU" dirty="0"/>
              <a:t>				</a:t>
            </a:r>
            <a:r>
              <a:rPr lang="en-AU" b="1" dirty="0">
                <a:solidFill>
                  <a:schemeClr val="accent1">
                    <a:lumMod val="75000"/>
                  </a:schemeClr>
                </a:solidFill>
              </a:rPr>
              <a:t>Information on slides </a:t>
            </a:r>
            <a:r>
              <a:rPr lang="en-AU" dirty="0"/>
              <a:t>(on screen + indico)</a:t>
            </a:r>
          </a:p>
          <a:p>
            <a:pPr marL="0" indent="0">
              <a:buNone/>
            </a:pPr>
            <a:r>
              <a:rPr lang="en-AU" dirty="0"/>
              <a:t>				(optional) BND tutorial 2 notes – </a:t>
            </a:r>
            <a:r>
              <a:rPr lang="en-AU" dirty="0" err="1"/>
              <a:t>pole_zero</a:t>
            </a:r>
            <a:r>
              <a:rPr lang="en-AU" dirty="0"/>
              <a:t> (indico)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4838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Just how big is ‘big’?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B4C28BF-B5B5-4F36-AF4E-F3FAFF0F23C0}" type="slidenum">
              <a:rPr lang="en-AU" altLang="en-US"/>
              <a:pPr eaLnBrk="1" hangingPunct="1"/>
              <a:t>5</a:t>
            </a:fld>
            <a:endParaRPr lang="en-AU" altLang="en-US"/>
          </a:p>
        </p:txBody>
      </p:sp>
      <p:sp>
        <p:nvSpPr>
          <p:cNvPr id="5125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dirty="0"/>
              <a:t>Conor Mow-Lowry</a:t>
            </a:r>
            <a:endParaRPr lang="en-AU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1F7C96-2A76-2F2C-1383-C45478F37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480" y="764704"/>
            <a:ext cx="7509520" cy="578123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2068190-34DC-D9C2-FCED-1350E365B3D7}"/>
              </a:ext>
            </a:extLst>
          </p:cNvPr>
          <p:cNvSpPr txBox="1">
            <a:spLocks/>
          </p:cNvSpPr>
          <p:nvPr/>
        </p:nvSpPr>
        <p:spPr bwMode="auto">
          <a:xfrm rot="17947154">
            <a:off x="-660365" y="2370545"/>
            <a:ext cx="4011649" cy="82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94B0B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7688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kern="0" dirty="0">
                <a:solidFill>
                  <a:srgbClr val="FF29F5"/>
                </a:solidFill>
              </a:rPr>
              <a:t>Here be dragons!</a:t>
            </a:r>
          </a:p>
        </p:txBody>
      </p:sp>
    </p:spTree>
    <p:extLst>
      <p:ext uri="{BB962C8B-B14F-4D97-AF65-F5344CB8AC3E}">
        <p14:creationId xmlns:p14="http://schemas.microsoft.com/office/powerpoint/2010/main" val="241524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Just how big is ‘big’?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B4C28BF-B5B5-4F36-AF4E-F3FAFF0F23C0}" type="slidenum">
              <a:rPr lang="en-AU" altLang="en-US"/>
              <a:pPr eaLnBrk="1" hangingPunct="1"/>
              <a:t>6</a:t>
            </a:fld>
            <a:endParaRPr lang="en-AU" altLang="en-US"/>
          </a:p>
        </p:txBody>
      </p:sp>
      <p:sp>
        <p:nvSpPr>
          <p:cNvPr id="5125" name="Footer Placeholder 1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dirty="0"/>
              <a:t>Conor Mow-Lowry</a:t>
            </a:r>
            <a:endParaRPr lang="en-AU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47872-8503-48AD-B6D5-51D0CDD5F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4527"/>
            <a:ext cx="9144000" cy="49089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BE6208-2E30-4214-BC9B-071BBAA81331}"/>
              </a:ext>
            </a:extLst>
          </p:cNvPr>
          <p:cNvSpPr txBox="1"/>
          <p:nvPr/>
        </p:nvSpPr>
        <p:spPr>
          <a:xfrm>
            <a:off x="611560" y="5883472"/>
            <a:ext cx="57606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Sam Cooper, PhD thesis, available at:</a:t>
            </a:r>
            <a:br>
              <a:rPr lang="en-AU" dirty="0"/>
            </a:br>
            <a:r>
              <a:rPr lang="en-AU" dirty="0">
                <a:hlinkClick r:id="rId3"/>
              </a:rPr>
              <a:t>https://core.ac.uk/download/pdf/286186961.pdf</a:t>
            </a:r>
            <a:endParaRPr lang="en-AU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DF4BCD-9FCB-4533-A6DA-4B472FB09B8B}"/>
              </a:ext>
            </a:extLst>
          </p:cNvPr>
          <p:cNvCxnSpPr>
            <a:cxnSpLocks/>
          </p:cNvCxnSpPr>
          <p:nvPr/>
        </p:nvCxnSpPr>
        <p:spPr>
          <a:xfrm>
            <a:off x="5868144" y="2060848"/>
            <a:ext cx="0" cy="2736304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335F35-24C2-4405-A642-BC846BC680C5}"/>
              </a:ext>
            </a:extLst>
          </p:cNvPr>
          <p:cNvSpPr txBox="1"/>
          <p:nvPr/>
        </p:nvSpPr>
        <p:spPr>
          <a:xfrm>
            <a:off x="5868144" y="3074531"/>
            <a:ext cx="173957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/>
              <a:t>Factor of 10</a:t>
            </a:r>
            <a:r>
              <a:rPr lang="en-US" b="1" baseline="30000" dirty="0"/>
              <a:t>10</a:t>
            </a:r>
            <a:r>
              <a:rPr lang="en-US" b="1" dirty="0"/>
              <a:t>!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10200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http://www.fxguide.com/wp-content/uploads/2011/01/galaxyque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34821" y="836711"/>
            <a:ext cx="10431357" cy="5545039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latin typeface="Calibri" pitchFamily="34" charset="0"/>
              </a:rPr>
              <a:t>Part 1: </a:t>
            </a:r>
            <a:r>
              <a:rPr lang="de-DE" dirty="0" err="1">
                <a:latin typeface="Calibri" pitchFamily="34" charset="0"/>
              </a:rPr>
              <a:t>Seismic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noise</a:t>
            </a:r>
            <a:endParaRPr lang="de-DE" dirty="0">
              <a:latin typeface="Calibri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0" y="5644824"/>
            <a:ext cx="1619672" cy="1024536"/>
          </a:xfrm>
        </p:spPr>
        <p:txBody>
          <a:bodyPr anchor="ctr">
            <a:normAutofit/>
          </a:bodyPr>
          <a:lstStyle/>
          <a:p>
            <a:pPr marL="0" indent="12700" algn="ctr">
              <a:buNone/>
            </a:pPr>
            <a:r>
              <a:rPr lang="de-DE" sz="1800" dirty="0" err="1"/>
              <a:t>Galaxy</a:t>
            </a:r>
            <a:r>
              <a:rPr lang="de-DE" sz="1800" dirty="0"/>
              <a:t> Quest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Alexander Wanner: Seismic Attenuation System for the 10 m Prototype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9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957AF-53C0-420B-9C2D-77DB141656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9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hteck 83"/>
          <p:cNvSpPr/>
          <p:nvPr/>
        </p:nvSpPr>
        <p:spPr>
          <a:xfrm>
            <a:off x="323528" y="908050"/>
            <a:ext cx="8568952" cy="5329262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Seismic noise: </a:t>
            </a:r>
            <a:r>
              <a:rPr lang="en-GB" dirty="0">
                <a:latin typeface="Calibri" pitchFamily="34" charset="0"/>
              </a:rPr>
              <a:t>Surface waves</a:t>
            </a:r>
            <a:endParaRPr lang="en-GB" dirty="0"/>
          </a:p>
        </p:txBody>
      </p:sp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-5797152" y="0"/>
            <a:ext cx="5554960" cy="5489032"/>
          </a:xfrm>
        </p:spPr>
        <p:txBody>
          <a:bodyPr>
            <a:normAutofit/>
          </a:bodyPr>
          <a:lstStyle/>
          <a:p>
            <a:r>
              <a:rPr lang="en-GB" dirty="0" err="1"/>
              <a:t>Microseisms</a:t>
            </a:r>
            <a:r>
              <a:rPr lang="en-GB" dirty="0"/>
              <a:t>: below </a:t>
            </a:r>
            <a:r>
              <a:rPr lang="en-GB" dirty="0">
                <a:latin typeface="Calibri" pitchFamily="34" charset="0"/>
              </a:rPr>
              <a:t>1</a:t>
            </a:r>
            <a:r>
              <a:rPr lang="en-GB" sz="1800" dirty="0">
                <a:latin typeface="Calibri" pitchFamily="34" charset="0"/>
              </a:rPr>
              <a:t> </a:t>
            </a:r>
            <a:r>
              <a:rPr lang="en-GB" dirty="0">
                <a:latin typeface="Calibri" pitchFamily="34" charset="0"/>
              </a:rPr>
              <a:t>Hz</a:t>
            </a:r>
          </a:p>
          <a:p>
            <a:pPr lvl="1"/>
            <a:r>
              <a:rPr lang="en-GB" dirty="0">
                <a:latin typeface="Calibri" pitchFamily="34" charset="0"/>
              </a:rPr>
              <a:t>Ocean waves interacting </a:t>
            </a:r>
            <a:br>
              <a:rPr lang="en-GB" dirty="0">
                <a:latin typeface="Calibri" pitchFamily="34" charset="0"/>
              </a:rPr>
            </a:br>
            <a:r>
              <a:rPr lang="en-GB" dirty="0">
                <a:latin typeface="Calibri" pitchFamily="34" charset="0"/>
              </a:rPr>
              <a:t>with seafloor</a:t>
            </a:r>
          </a:p>
          <a:p>
            <a:pPr lvl="2"/>
            <a:r>
              <a:rPr lang="en-GB" dirty="0">
                <a:latin typeface="Calibri" pitchFamily="34" charset="0"/>
              </a:rPr>
              <a:t>Primary </a:t>
            </a:r>
            <a:r>
              <a:rPr lang="en-GB" dirty="0" err="1">
                <a:latin typeface="Calibri" pitchFamily="34" charset="0"/>
              </a:rPr>
              <a:t>microseism</a:t>
            </a:r>
            <a:r>
              <a:rPr lang="en-GB" dirty="0">
                <a:latin typeface="Calibri" pitchFamily="34" charset="0"/>
              </a:rPr>
              <a:t> (0.07 - 0.1</a:t>
            </a:r>
            <a:r>
              <a:rPr lang="en-GB" sz="1200" dirty="0">
                <a:latin typeface="Calibri" pitchFamily="34" charset="0"/>
              </a:rPr>
              <a:t> </a:t>
            </a:r>
            <a:r>
              <a:rPr lang="en-GB" dirty="0">
                <a:latin typeface="Calibri" pitchFamily="34" charset="0"/>
              </a:rPr>
              <a:t>Hz) </a:t>
            </a:r>
          </a:p>
          <a:p>
            <a:pPr lvl="2"/>
            <a:r>
              <a:rPr lang="en-US" dirty="0">
                <a:latin typeface="Calibri" pitchFamily="34" charset="0"/>
              </a:rPr>
              <a:t>Secondary microseism (0.14 - 0.2</a:t>
            </a:r>
            <a:r>
              <a:rPr lang="en-US" sz="1200" dirty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Hz)</a:t>
            </a:r>
            <a:endParaRPr lang="en-GB" dirty="0">
              <a:latin typeface="Calibri" pitchFamily="34" charset="0"/>
            </a:endParaRPr>
          </a:p>
          <a:p>
            <a:r>
              <a:rPr lang="en-GB" dirty="0" err="1"/>
              <a:t>Microtremors</a:t>
            </a:r>
            <a:r>
              <a:rPr lang="en-GB" dirty="0"/>
              <a:t>: above </a:t>
            </a:r>
            <a:r>
              <a:rPr lang="en-GB" dirty="0">
                <a:latin typeface="Calibri" pitchFamily="34" charset="0"/>
              </a:rPr>
              <a:t>1</a:t>
            </a:r>
            <a:r>
              <a:rPr lang="en-GB" sz="1800" dirty="0">
                <a:latin typeface="Calibri" pitchFamily="34" charset="0"/>
              </a:rPr>
              <a:t> </a:t>
            </a:r>
            <a:r>
              <a:rPr lang="en-GB" dirty="0">
                <a:latin typeface="Calibri" pitchFamily="34" charset="0"/>
              </a:rPr>
              <a:t>Hz</a:t>
            </a:r>
          </a:p>
          <a:p>
            <a:pPr lvl="1"/>
            <a:r>
              <a:rPr lang="en-GB" dirty="0">
                <a:latin typeface="Calibri" pitchFamily="34" charset="0"/>
              </a:rPr>
              <a:t>Human-made vibrations: </a:t>
            </a:r>
          </a:p>
          <a:p>
            <a:pPr lvl="2"/>
            <a:r>
              <a:rPr lang="en-GB" dirty="0">
                <a:latin typeface="Calibri" pitchFamily="34" charset="0"/>
              </a:rPr>
              <a:t>Buildings</a:t>
            </a:r>
          </a:p>
          <a:p>
            <a:pPr lvl="2"/>
            <a:r>
              <a:rPr lang="en-GB" dirty="0">
                <a:latin typeface="Calibri" pitchFamily="34" charset="0"/>
              </a:rPr>
              <a:t>Cars</a:t>
            </a:r>
          </a:p>
          <a:p>
            <a:pPr lvl="2"/>
            <a:r>
              <a:rPr lang="en-GB" dirty="0">
                <a:latin typeface="Calibri" pitchFamily="34" charset="0"/>
              </a:rPr>
              <a:t>Machinery</a:t>
            </a:r>
          </a:p>
          <a:p>
            <a:pPr lvl="1"/>
            <a:r>
              <a:rPr lang="en-GB" dirty="0">
                <a:latin typeface="Calibri" pitchFamily="34" charset="0"/>
              </a:rPr>
              <a:t>Environmental vibrations</a:t>
            </a:r>
          </a:p>
          <a:p>
            <a:endParaRPr lang="en-GB" dirty="0">
              <a:latin typeface="Calibri" pitchFamily="34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Alexander Wanner: Seismic Attenuation System for the 10 m Prototype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395536" y="1124744"/>
            <a:ext cx="8446922" cy="4824537"/>
            <a:chOff x="810888" y="836712"/>
            <a:chExt cx="8045886" cy="4595480"/>
          </a:xfrm>
        </p:grpSpPr>
        <p:pic>
          <p:nvPicPr>
            <p:cNvPr id="154633" name="Picture 9" descr="C:\Users\Gudrun und Alex\Pictures\P-wave_animation.gif"/>
            <p:cNvPicPr>
              <a:picLocks noChangeAspect="1" noChangeArrowheads="1" noCrop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810888" y="836712"/>
              <a:ext cx="3892283" cy="1946142"/>
            </a:xfrm>
            <a:prstGeom prst="rect">
              <a:avLst/>
            </a:prstGeom>
            <a:noFill/>
          </p:spPr>
        </p:pic>
        <p:pic>
          <p:nvPicPr>
            <p:cNvPr id="154634" name="Picture 10" descr="C:\Users\Gudrun und Alex\Pictures\S-wave_animation.gif"/>
            <p:cNvPicPr>
              <a:picLocks noChangeAspect="1" noChangeArrowheads="1" noCrop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810888" y="3161694"/>
              <a:ext cx="3892283" cy="2270498"/>
            </a:xfrm>
            <a:prstGeom prst="rect">
              <a:avLst/>
            </a:prstGeom>
            <a:noFill/>
          </p:spPr>
        </p:pic>
        <p:pic>
          <p:nvPicPr>
            <p:cNvPr id="154635" name="Picture 11" descr="C:\Users\Gudrun und Alex\Pictures\Love_animation.gif"/>
            <p:cNvPicPr>
              <a:picLocks noChangeAspect="1" noChangeArrowheads="1" noCrop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4926670" y="836713"/>
              <a:ext cx="3930104" cy="1965051"/>
            </a:xfrm>
            <a:prstGeom prst="rect">
              <a:avLst/>
            </a:prstGeom>
            <a:noFill/>
          </p:spPr>
        </p:pic>
        <p:pic>
          <p:nvPicPr>
            <p:cNvPr id="154636" name="Picture 12" descr="C:\Users\Gudrun und Alex\Pictures\Rayleigh_animation.gif"/>
            <p:cNvPicPr>
              <a:picLocks noChangeAspect="1" noChangeArrowheads="1" noCrop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4926670" y="3237336"/>
              <a:ext cx="3930104" cy="1965051"/>
            </a:xfrm>
            <a:prstGeom prst="rect">
              <a:avLst/>
            </a:prstGeom>
            <a:noFill/>
          </p:spPr>
        </p:pic>
      </p:grpSp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957AF-53C0-420B-9C2D-77DB141656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9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6990677" y="5960313"/>
            <a:ext cx="1901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www.geo.mtu.edu/UPSeis/</a:t>
            </a:r>
          </a:p>
        </p:txBody>
      </p:sp>
      <p:sp>
        <p:nvSpPr>
          <p:cNvPr id="18" name="Rechteck 17"/>
          <p:cNvSpPr/>
          <p:nvPr/>
        </p:nvSpPr>
        <p:spPr>
          <a:xfrm rot="840000">
            <a:off x="6472371" y="2436127"/>
            <a:ext cx="1324184" cy="353907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/>
        </p:nvSpPr>
        <p:spPr>
          <a:xfrm rot="840000">
            <a:off x="771694" y="4973112"/>
            <a:ext cx="2707082" cy="411796"/>
          </a:xfrm>
          <a:prstGeom prst="rect">
            <a:avLst/>
          </a:prstGeom>
          <a:solidFill>
            <a:srgbClr val="CDCDC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4" name="Rechteck 23"/>
          <p:cNvSpPr/>
          <p:nvPr/>
        </p:nvSpPr>
        <p:spPr>
          <a:xfrm rot="840000">
            <a:off x="871292" y="2342086"/>
            <a:ext cx="2556980" cy="350781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39552" y="2135178"/>
            <a:ext cx="15114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0B5CC">
                    <a:lumMod val="50000"/>
                  </a:srgb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P-wave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Pressure wave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Primary wave</a:t>
            </a:r>
          </a:p>
        </p:txBody>
      </p:sp>
      <p:sp>
        <p:nvSpPr>
          <p:cNvPr id="25" name="Rechteck 24"/>
          <p:cNvSpPr/>
          <p:nvPr/>
        </p:nvSpPr>
        <p:spPr>
          <a:xfrm rot="900000">
            <a:off x="6867481" y="5100802"/>
            <a:ext cx="1099692" cy="323058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6" name="Rechteck 25"/>
          <p:cNvSpPr/>
          <p:nvPr/>
        </p:nvSpPr>
        <p:spPr>
          <a:xfrm rot="780000">
            <a:off x="4904324" y="2171625"/>
            <a:ext cx="1665436" cy="353907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39552" y="4871482"/>
            <a:ext cx="1656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B76D">
                    <a:lumMod val="75000"/>
                  </a:srgb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S-wave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Shear wave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Secondary wave</a:t>
            </a:r>
          </a:p>
        </p:txBody>
      </p:sp>
      <p:cxnSp>
        <p:nvCxnSpPr>
          <p:cNvPr id="28" name="Gerade Verbindung mit Pfeil 27"/>
          <p:cNvCxnSpPr/>
          <p:nvPr/>
        </p:nvCxnSpPr>
        <p:spPr>
          <a:xfrm>
            <a:off x="2230143" y="4859959"/>
            <a:ext cx="0" cy="52714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2340422" y="530120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BB76D">
                    <a:lumMod val="75000"/>
                  </a:srgb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Particle motion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2195736" y="262071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0B5CC">
                    <a:lumMod val="50000"/>
                  </a:srgb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Particle motion</a:t>
            </a:r>
          </a:p>
        </p:txBody>
      </p:sp>
      <p:cxnSp>
        <p:nvCxnSpPr>
          <p:cNvPr id="33" name="Gerade Verbindung mit Pfeil 32"/>
          <p:cNvCxnSpPr/>
          <p:nvPr/>
        </p:nvCxnSpPr>
        <p:spPr>
          <a:xfrm>
            <a:off x="1979712" y="2492896"/>
            <a:ext cx="576064" cy="144016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5075932" y="2135178"/>
            <a:ext cx="144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A37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Love wave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6588224" y="262167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A37F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Particle motion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6660232" y="530120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Particle motion</a:t>
            </a:r>
          </a:p>
        </p:txBody>
      </p:sp>
      <p:sp>
        <p:nvSpPr>
          <p:cNvPr id="45" name="Rechteck 44"/>
          <p:cNvSpPr/>
          <p:nvPr/>
        </p:nvSpPr>
        <p:spPr>
          <a:xfrm rot="780000">
            <a:off x="4950826" y="4763914"/>
            <a:ext cx="1665436" cy="353907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4788024" y="4871482"/>
            <a:ext cx="172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Rayleigh wave</a:t>
            </a:r>
          </a:p>
        </p:txBody>
      </p:sp>
      <p:cxnSp>
        <p:nvCxnSpPr>
          <p:cNvPr id="66" name="Gerade Verbindung mit Pfeil 65"/>
          <p:cNvCxnSpPr/>
          <p:nvPr/>
        </p:nvCxnSpPr>
        <p:spPr>
          <a:xfrm flipH="1">
            <a:off x="8308696" y="1703189"/>
            <a:ext cx="16110" cy="808177"/>
          </a:xfrm>
          <a:prstGeom prst="straightConnector1">
            <a:avLst/>
          </a:prstGeom>
          <a:ln w="76200">
            <a:solidFill>
              <a:srgbClr val="6600CC"/>
            </a:solidFill>
            <a:headEnd type="triangle" w="med" len="med"/>
            <a:tailEnd type="triangle" w="med" len="med"/>
          </a:ln>
          <a:scene3d>
            <a:camera prst="isometricOffAxis2Top">
              <a:rot lat="18250381" lon="2755358" rev="18521924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mit Pfeil 70"/>
          <p:cNvCxnSpPr/>
          <p:nvPr/>
        </p:nvCxnSpPr>
        <p:spPr>
          <a:xfrm flipH="1">
            <a:off x="8309273" y="2053705"/>
            <a:ext cx="13240" cy="537390"/>
          </a:xfrm>
          <a:prstGeom prst="straightConnector1">
            <a:avLst/>
          </a:prstGeom>
          <a:ln w="57150">
            <a:solidFill>
              <a:srgbClr val="6600CC"/>
            </a:solidFill>
            <a:headEnd type="triangle" w="med" len="med"/>
            <a:tailEnd type="triangle" w="med" len="med"/>
          </a:ln>
          <a:scene3d>
            <a:camera prst="isometricOffAxis2Top">
              <a:rot lat="18250381" lon="2755358" rev="18521924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/>
          <p:cNvCxnSpPr/>
          <p:nvPr/>
        </p:nvCxnSpPr>
        <p:spPr>
          <a:xfrm flipH="1">
            <a:off x="8306892" y="2360207"/>
            <a:ext cx="13240" cy="352897"/>
          </a:xfrm>
          <a:prstGeom prst="straightConnector1">
            <a:avLst/>
          </a:prstGeom>
          <a:ln w="47625">
            <a:solidFill>
              <a:srgbClr val="6600CC"/>
            </a:solidFill>
            <a:headEnd type="triangle" w="med" len="med"/>
            <a:tailEnd type="triangle" w="med" len="med"/>
          </a:ln>
          <a:scene3d>
            <a:camera prst="isometricOffAxis2Top">
              <a:rot lat="18250381" lon="2755358" rev="18521924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/>
          <p:cNvCxnSpPr/>
          <p:nvPr/>
        </p:nvCxnSpPr>
        <p:spPr>
          <a:xfrm flipH="1">
            <a:off x="6572114" y="2188775"/>
            <a:ext cx="16110" cy="880185"/>
          </a:xfrm>
          <a:prstGeom prst="straightConnector1">
            <a:avLst/>
          </a:prstGeom>
          <a:ln w="88900">
            <a:solidFill>
              <a:srgbClr val="6600CC"/>
            </a:solidFill>
            <a:headEnd type="triangle" w="med" len="med"/>
            <a:tailEnd type="triangle" w="med" len="med"/>
          </a:ln>
          <a:scene3d>
            <a:camera prst="isometricOffAxis2Top">
              <a:rot lat="18250381" lon="2755358" rev="18521924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68760"/>
            <a:ext cx="9144000" cy="4153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1345" y="1395787"/>
            <a:ext cx="8329022" cy="3967783"/>
            <a:chOff x="381345" y="1395787"/>
            <a:chExt cx="8329022" cy="3967783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1345" y="1395787"/>
              <a:ext cx="8329022" cy="3967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"/>
            <p:cNvSpPr/>
            <p:nvPr/>
          </p:nvSpPr>
          <p:spPr>
            <a:xfrm>
              <a:off x="5796136" y="4365104"/>
              <a:ext cx="2736304" cy="352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sp>
        <p:nvSpPr>
          <p:cNvPr id="42" name="Textfeld 41"/>
          <p:cNvSpPr txBox="1"/>
          <p:nvPr/>
        </p:nvSpPr>
        <p:spPr>
          <a:xfrm>
            <a:off x="251520" y="4771020"/>
            <a:ext cx="1368152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Frequency</a:t>
            </a:r>
            <a:r>
              <a:rPr kumimoji="0" lang="de-DE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 [</a:t>
            </a:r>
            <a:r>
              <a:rPr kumimoji="0" lang="de-DE" sz="1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Hz] 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315908" y="5098824"/>
            <a:ext cx="8504564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Time [s]            1000                    100                       10                    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1 	                  0.1</a:t>
            </a:r>
          </a:p>
        </p:txBody>
      </p:sp>
      <p:sp>
        <p:nvSpPr>
          <p:cNvPr id="22" name="Titel 2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Seismic</a:t>
            </a:r>
            <a:r>
              <a:rPr lang="de-DE" dirty="0"/>
              <a:t> </a:t>
            </a:r>
            <a:r>
              <a:rPr lang="de-DE" dirty="0" err="1"/>
              <a:t>noise</a:t>
            </a:r>
            <a:r>
              <a:rPr lang="de-DE" dirty="0"/>
              <a:t> model</a:t>
            </a:r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957AF-53C0-420B-9C2D-77DB141656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A6378">
                  <a:shade val="50000"/>
                </a:srgb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254" name="AutoShape 14" descr="data:image/jpeg;base64,/9j/4AAQSkZJRgABAQAAAQABAAD/2wCEAAkGBhQSEBQUEhISFRUWFxQYFxcYFBcUFxQYFBUVFhcVFxUXHCYeFxkkGhQVHy8gIycpLCwsFR4xNTAqNSYsLCkBCQoKDgwOGg8PGi0kHyQuKSwsKS4sNSwsLCwpLikvLCwsKSwsLCwsLCkqLywsKSwsLCwpLCksLCksKSkpKSksLP/AABEIAJ8BPgMBIgACEQEDEQH/xAAcAAAABwEBAAAAAAAAAAAAAAAAAgMEBQYHAQj/xABMEAABAwIDBAYFBwgHCAMAAAABAgMRAAQSITEFBkFREyJhcZGhBzKBscEUI0JSYpLRM3KCorLC4fAWJENTc5OjFRc0RGOD0vEls8P/xAAZAQEBAQEBAQAAAAAAAAAAAAAAAQIDBAX/xAAuEQEBAAECAwUHBQEBAAAAAAAAAQIDESExQQQSExRRImGRobHB8DJCgdHhcVL/2gAMAwEAAhEDEQA/AHcUIo8UIoCRQijxQigJFCKPFCKAkUIo8UIoCRQijxQigJFCKPFCKAkUIo8UIoCRRHXAn1iB3mJ7udKqHKmbex0SVLHSKOqlZ5fVA0SOwfxoFBdo+uKMH0/WT4imB2Q0hUFJwrPVUFKTCj9AwdDqO8ilf9gNcOk/zFn3mgehQ5jxrsVHL3dSdHHR3FJ/aSaGyGXG0QtWOMWYEeqSCCJyOWuh7KCRihFHihFASKEUeKEUBIoRR4oRQEihFHihFASKEUeKEUBIoRR4oRQEihFHihFASKEUeKEUBIoRR4oRQEihFHihFApFCKUw0MNAnFCKUw0MNAnFCKUw0MNAnFCKUw0MNAnFCKPFdw0CcUIpTDQw0CcUIo8V3DQJxQw0phoYaBB1kKBBEg60jbrIPRrMqGaVH6aeZ+0NCO48cnuGkLy3xIMTiGaSIBChpBOXZnlnnQHikGhhcUOCgFjv9VQ8kn21BXW+K2Mn7RaFADRacKif7sn188oEnsrid5HQWems3kuqJ6qMK8SSM8IxYgBKZJyBGtBZYoRXWzIBgiQDB1E8DHEUbDQEihFKYaGGgTihFKYa5FTeJbJzEihFGKhzoinQKxdTCdXK6+nOeUdihFF6XsrnSVi9owcr2zSnUeKEUQrPOiLSrgr3VnzOLHntP0paKEUxW+scfKuC+X2eFa8fBqds06fxQimQ2grkPOnFtdhZjQ8BOvdW8dXG8I64dowzu0pWKEUphoYa6O5OKEUphoYaA8UIpWKEUCUUIpWKGGgSihFK4aEUCUUIpUJoYaBKKEUrhoR/M1N4m8JRQilCRzHiKKXE/WHjU709We/jOsFihhpnd7w2zSsDlw0hWsFUGKm9nbO6ZpLqXWQ2rNKiuAocx2Vd413ptuYYaEVKqs7dPr3aD2ISVGknLmzTp07h/RQPxrN1MZzrllr6ePOo+K4tQSCokAAEknQAcaWc2un+zZbT2mVnzMU0d2osgyuByACR5CuV7Rj0ee9twnKWq4i2XeKNy4y4WUEptmlBSekUqE9MscASYBOgBNT2ztkIYTqCsxiWpWJatcpJJwichwpu/tZA9d1A71j8aYOb0Ww1fb9hn3Vjx8ryjHm9S/pxWErTz8jRF3CRz8gKq72+1sNFLV3INMrjfpogjonFAiDomfOne1r0Z8TtOXT5f2tytqI+z9HiSet6uQ50grbKeH2tE8Eanu4VS3N+o9S3TrOauIETkOWVNXN+X/ooZT+iT8anc1Lz+p4Wvlzt+P8ATQmrkqSFZiQMjqJ+NArrNXN8LpX9oB3JApo5tx9WrznjHuqeXyvOs+SzvOxqZcps9tFsHrONiOa093OsqcuVq1Ws96lH3miEcx/PfWp2b1rc7B65NQXvLbDV9v70+6kjvdbf3oPjWZ0BWvLY+rc7Dh1taaje62JHzo9uXvqWtrtDglC0qHYQde6sep5szaa7dwONnQ9YcFp4pI58qzl2abezWNTsEs9i8V532v1NMpwGCowSOQE/hVQstpXDjiG21FS1qCUpxRKjkBKiAO8wKuu17NF18mSVEIcVqI0KFERPdXF+i5jTpXIM/VNXR7sw4uvY8JdKbxC7T2btS1bLr7DjbYIBUVtKAJMD1VE61H2W9ToUMWYkcM/YasqfRU0PVeWJj6IjL313/dgkaPq+4K67YV6rpY3osdjchxAUDMx7pnuM0vFRO7zBaCmSSS2oonSRAWgx3Ej9GpqK3jyMLbOJOKEUrFCK02Uw03ur1KMolXfAHZ2mnL6sKFK+qlR8ATWH3TbzbhQ+XEuJErClkkEiZOZGczWcpbOF2c9THLKbY3Zrh2r+Z5/jSTu2oGRRMjike3Os0d2HchvpVMOhuAcZHVgxB14zQvN2rloEu260gYcROEhOI9WcJMTNcfCy/wDTz+Xz6538/loS94iNVtD/ALiP55+FFTvOiOtcNA9jiTxPEdkVn11u9cNI6R23WhAIBUSiAToOqonOaXTcGJFla/5Sz4ysis5aVnWr5XfnnV2VvWzxuUfen3Ukre5j+/B7sR+FUm9uSEKm2tWwZBUlhKVJ7lHQ9tTTG0rxoIb+RpB6MqTiRJU2gZuRi0GWflUmjvN+PxTyeF/damVb1sfXWe5tZ+FN3N9rZORWqfzD8aYW28l4tTYDVujpUqW2pTcJWlOqhCpjKKibbaVylTvRqAlZK4SiMUxkVaCngTbj9f8ADyWl1tWP+m9udOkPcmuHfRr6jufNMe+oNO2L1SsIeMnQAsydcgOOlNdqXNwVJTcKWY6wCoET3dlJozfjPn/i+T0OlqDv7w3FypSp6yz4Tw7YEeyrkd+MICW2EgJAAlRyAEDICqTspjHcIRl11hMnRONQTiMcBM1bbXdYKcKVPpwhouBSUHPrpQkQTliKpk6V3yxxvCu+WjjntvOQPb8XB9UNJ/RJ95pVraF46gL+VWzaTPrOIbIgx6uEkU1s93ULQ6pT4QUOrbCSEjEEISoqzP2gIFI2u761WnyophqSnH1YxD6IBUFE9wOlS6c24fRJpaWPPE5uy4EKKtpNKIBOBClqKjyBSkChZ2VqttKn70hRSCUlySCdRAk1C3RbCF4FHEkT6kDLLIzWr76ejCyttkruGW1JeQ2F41OuLnISMKlYdeykx2m2/wAo6SY/tmyjKs9mJB+dWswYjpDnHd3VG2L1oG09Kw+tzPFhdKEzPAATpFaDfbjWibVawylJQyDpjUoqaKioqVMHEMtImqtu9ul0uz1Xa1QhLnRkCZJISZEcOsNc9azJ3ptbfp9Nm7bhx2Rydp2qT1NnpP8AiPOr8iYqN2rfJWUkMMsBIIhsRimM1EnM5Zd5q27m7nJvw4R82ErSnPG4TjBOiVJyGHzptsa3TbbcbSpC3EMrXiShtTiiA0tMhGZ9ZSe6rjjjjeG+/vtv3Lnbws2+H2U4OA8f405b2c6pGNLSyj62Hq64fWOWuXeIrW/Sdta3etHSizuELDbaUrcti2lALmuI+rymKn/Rhs5B2VYY0pVi6VRxAKyWXnIz4SZ9layz2+JJuwH5OvEE4DiVACciVSYAGEnjS7uyH0rwFhwK+rAnnpPlWkeldtLW27JLLIJShtfRthKSs9Ko5aCYbOtTW1dq3Cn21o2S+gdQwXLdOKVSD6/Ga1btxSTdia0EEhQKSDBBEEEcCOBriSchJjlwqR3luFOX10taC2tb7qlIJCiglR6pUkkGOyo9GtaRLWexcYSSsjECcgMtaR2rs8NKACiqUk5gZGQOFTezNGv8OfETUZvIfnP0B5qoI21Yx4s/VSpXhFO37BKWkrBMlOIjh60Aj+eFH3etwtTgOmAAx9o/wqwbQ2UhNoVAmQ2oDlAUTn20B7AFyytRqQ4UeGNIqy7P2U1gHSNqxRnClD3Kiq3uqubVr7F0ie4rR/5HxrT0Wyfqp8BXPT6/9rhocO9PfVa/2SzPquf5jvwXTey2YFvqRjcSkaQ4snPnKqtrlqmfVT4CodpvDerjkk+6u+O1rtTN+wFu8khSlBYkkmc2lCR34Vq+5Uthpjtv1MR/sbgJP5jwEn7r58KfWxlCT2Ce/j51jKbZ2OeP6qGGhhpTDQw0dSG2B8w52iPvEJ+NZNvyudo3ahoF4Ry6raMq1nbysLIJyHSMSc8k9KgqJjgADWPbyXQcv7lSVApW8SnkQYSFDsMZUGmbw7KwbOHzrxH9XThKwU9ZaBER286P6QOrbXHL5VbIMch0Mx41L7628bPbByxXVmkT/jN/hUX6RUDCEEKBdvmTGEkKSpaIgjInqxGsj20ERv3YhFk6cbyvnGICnVKHWw6jicqqm+NvhU1kM2EcNTKpMeFW70hgi1giAty2GozUnHI79Khd+rX5y1nQpCOOZxIgTH2j4VE6nXpP2UUW9qca1S2tHWw9X8mYGEDkdZ0qT35HRv26pUP6nejqwNLfHBngSmP0uFL+lk/NWaMvyqR4hI+IpL0sjA3brz0uEH9O3UnPsn4UhEKi0wDYyiVELZMhWYAOFWEdmZyM0huk2DduGBHTLEZRBcCoj2VLbxW5bttkGD1UpT/oA+8VC7nOnpMWgLwUT3lRjPnzpSk2iBt2QIi5VplGSk6cKV9JapvgOTaf2ZqPVcBO1Qqc1XesgiFOwB35079Iqv8A5BfYlP7P8aUvRUd12Qu9ZSoSCpUjmAkn4Voe4dugl3ClIPyQSYEnG5In7hqi7ktTetnkHD/pqrQPRgwZfBSpMM2yM0kHW44HsApWjzdnZFuu3fdWwytfSXJxKbSpWEEgDERMdU0z6MjdNhWeb5Jy+stYnszp3uyvBs94ni3cL8Xn/wARSu0U4N0LdPBZtye7pgsnwTUnFLzZU23ixDmUJ+8sJ+Neg/TMSnYzgHFTSPvKCfjWGWVt/W0I53LCP9ZIrdvTKJ2YE/WuLYD/ADU1OZyqI3uZDdjeFIAJtpV2lKQic+MZZVDbvsEbsKIBMvuKyBOScp7oTUt6Q7pPyS7SCJLS0ajXGnI0vu2Oj3UeUDn8mvVA/nB2PhWcZxXLp/KC9Dif6pcqzn5S0Af+1P71Ibg9bee4PJNyf9RpPxqS9EDEbOeMgzdeGG3ZMeZpj6Ixj23er5Bf6zs/u06389C9P5Wb0zuRY3Xa3a+d0AfI089HSIsrAf8ARb82Fq/eqE9PD+G0dA+km3Hg8pXwq17qNYWbVP1UoT91hQqZ/f7xufnzUDf44t6LYa4WUZdyLpXxq/bYbPzcj6LXlhn3mqJeq6TfJI/ukoHha4v/ANhWibZOK9abJ6haWojtSoQZ14edaynelnuZxu1leaduO4rq4PN57/7FCkF2qkBBUkpC0lSCR6yfrDmKF6uXXTzcd83FU92ttcPN2yAlQ6BhLZmOsUgAkRwrVt3kiTbZNWAgtDk2n9hNRO8n5Y/mo88VTLOTyRyQB+qmoLeE/PL/AER+qT8a0h3uqn8qeeAeGI/Graq3LlspIGeFY8lH4VAbkbOU6lQSknrjFEZJ6oJz7Ca0zYGwSHHUdGtSFCEKMEwZnKcta3jjulrNd0nv6k+fquNr/VQf3K0xB7TMnj21SbDYYZsUxMvWoUsH6LjSnEKHjFXjZ9q4ppCoSQpKVetzAPKs6G3eyefDhnnPfPokgsKSCP541DvIi870Dyn8Kmbe3WEgYOX0hTO72avp0uQAAnCROfHPzrp3dq7W8EPt14F+4toVL1s26kgSAUlbZJ5aIinGwrjGyD7fvgL/AHjSbThXcurOES042M5JLfRqAB5fEmk91icKk8ioDuS64gfq4K5an6pWP3RL4aGGlcNDDR2K6BXcaRxIUIUlJkEGQM5pS9eDba1kEhIJIGpHtqs2G8yCn55CgrEqMEKGGTh1Osa0E98haIghahyU64sDtAUowrkRmOFJp2e0qZ6RR4YnXF4TMhSSonCsHiM6ZJ3gtzxdHen8DSiduW5/tSO9Kvwqhxc7JZUk9IFuDk6tToE6kBWionPXM1HXe59qcEpcIxpGbhVqDz9lPDtJhQI6dInLMEa0m7dhQAD1tMpUPnCJKVAnLDyBqbJtKId0bSQFIK5CoxqxYTHrJnRXI8KV/oqwclqWtJ9ZCsGFQBBgwmQJA0jSlkLKiOuzAJzDs8CNI7adhBOikH9IVVRg3SbggPOhMRHUMJ+qCUyNB4U3O49vKuiUtkBXqoOWQ9bPjmanQwrs8aSUhaVGUqIMHIYuAB07h41Nks3Vq19HrQW4UvLSQqJAEnEhCzxyzM1Hb77rtNWbz0uOPpU0OkUozhWoAiJiO051bmnVJWuUuAKwmcCtQnCdB9keNRe9jBds7gQqAhKs0kZtnFxHIedNjaKH6Idk9M++tKkpcaQ2pBMlIxKKVZA8tK09Td00+t5s263XAgLxLW2AG0qCAkhtWXWJMxBJrL/RDelu+eQNFsrGXNtaSD4Yq1dVxnnTZUczYuptnLUJaLbgUguhYxALzUSgpBkFRgDs51C7csbxzZrdj0Q6JsowOJKSpQEhMpKxE4sx2Va0Oge2kVv/ADaTyKPJSRTZLN1D2ZuW+m6S+6kpS2+2+pJScakocxFKEoKsShM8JwxV43y20i9t2W2i6ron2Hniu2uGfmmVArI6RsBR0OEZ+FOy71k9yh7vwpUP1Jjsqkbd2pa3jS2Le0eF04okEqASopOJaz1sgQCcxxFSLW9rSNhLsQHPlHQLawlAw41TImYjPjVmU/8AGm6rdtaBiabV1fpISrh2ikmyZcbvFd9H+32bfZqmXnFNuqdfcgNrOSm4QQpKSnMAcar+5W1H7T5bcoThWfk4SVoMKC3HZUBliHaDGlXa02BalCCbW3nCkz0aQSYGeWtK3WyGbhtAdSeqCBhWpuJOnVOk1i4Wy8VwtmUuTNd/d7H7xkdMUnQCE4ZiSOJ4nzrVd2dqxdPIMkNKbiTlmwqYHDWoyy3RtWlKKUuHElaDjcU4AlYhXrnIxlNFa3bKFqW3e3CVKjFKWFlWEQJKmyTllrXG6Oe04/nD+no8TDe8OCu3W2+i3kvroJCi00pQSTAOFm1bAJ4a1J3XpUW7icNs2lxCeqoOK0WpIWDKdIinG0dzg4glDqQ+sKS6+tlKlPJWpKiFBBREFCYjQJ7ahf8Ads9mPlDBChBPRrSQCRmBKgSIBz5VrPDUt9k08tOT2ozJapJPMk+JmutjP+eYrYn/AEZWJA+bWNBk6scQJ17aRX6LrEKSAl3PFPzy+An316HnUy5Kg4SgwYHuFV7aLhK1EmTi9yQK1c+iyy+tcDueV8aRHootFEjpHxH2k6kZ6igjvRW/DakBElS1EmewACI5Ctg2bZlPWBHDhWc2/ofZSfm729aJ+otKfbkkU52h6J3ktENbVuVzlhdedAVPAlC48q6zU2mzNis7O26HXVNAJLKV33QrH00vvl0ZTp1THYauO5V2V2qWyeswS0riermk+1JBrLt4d0b/AGapDrrQDaFDC42cbQ5AkQUjhmONXbdO7K3OlZWhPSIAUlQJClIOWhyUOsO2uGOXc1N+lcMvY1N+mX1aI0gj/wBU32srC0pUwYgd5yB9mvspku4uY6q2J4S2sgntOLT2VA3A2o8UpcFihGIFWFTizHHIpE5SInjXpucdtqm2dhBLLUjrJBJnhjBJ8zFV3dd3E67GmN3ycj3g1ZXFPKEF/Xk0ge+ah917BLYdKJKcZSCYlUEqUrLmtRrhqXezZiy96JjDQw0phoYaOylbQ3ouyhSHLKEqBBITck+wJZVVYRdBAPza05k9YrSZOv5Rsdta8EyQOdKHZ6TqJqDFnd4206xPLpG/xFNP6aNhUFC/YUn96twOwmFes2D7BFRV1uTbKOdu0fYDQZcN52vtjvTPuJps9tllTzawpuEzJViSoa6ZRxrSnPRnZq/5ZI7hFM3PRPaHRtQ8aCpp20ydHEeIpZvaLZ0Wn2KFWBfojZ+ipxP6Sx7jTdz0RH6Dyx3mf2gaoj0XnJZ9ij8DRb3aTiW1FLzqTlmFKJ1HCc6eK9E749VxpXe238ECmivR5dpMAW6o5JUk+IX8KBXZ+3H+jSflDpOeZUQTmeFKX+3H1MuJLyiFIUCDBkEVHPbo3yD/AMPP5r7qfKDTS6sLlIhdvcicjhcSrh9tNBBbmXymb/EiJh0Zicj2Vpre+C567aFeI/GqJ8tWhISs3iUpyAXbtrGX2kCfOl7fbjRy6dE8iCg+B0oL83vWyfWaWnuwn4g11d+w4FBL5RM5KRpPI669tUNzbjaVBKlCSJEZg+0U5Z2ghXqrSfbVF/ZQVkQ80oA8MlaHKJI86dfJFjQg+NZbs1Y6R6AsEKHrRB1zSQKmGb1xPquLHco+6aC8FtY4T7aaNXoT1VEBQyIJAI5ZGoBreW4T9MK/OSD5jOnad7VEQ402sfzzmglbC5+bSOXV+6SPhSltcZRyKh5k+41Bt7yWePApgtqMeplrnqgjtqUttpWkQFxMnr4sRntVQPxcUktec4QSSnrZSIidc+HnR22ml+o4D3KB8qMrZp4K8RQH6auh6m5s19h9tELSx9E++gdOvZe0e8Vx1/rI71fsmmTrhgyD4GirdxAZxoQaIkFO122V11fon3j4UwCl/WT90/BVOraZJJGYAynhPPvoqZtfWHsqw7RTDQj+edVm2XmKsl87LQ9lBFoPSYwpAWkt4VtnrBYgzIUcJkVm20t3BYupctgr5LcGUAnO3dy+bmckqGnakjlWlIbByOhyPaDwpi/aruWrm26MBAR82rApGBxIxIgqyVCgMxyrnnJlNmc9PxMLFca3mITCkBRHEGAe2Iyrit6/+mPvfwqEbViSDzAPiJpFaf5yrxeNn6vkTtOp6pW+3lWtBSlITOUgyc8sqsGxLTAwgSDIxZcCoDKqQwZWkHSZPcnM+6r3shopZSDxk9wUoqHkRXp0bct7Xv7NvlLnlfcdRXYo0UIru9RS2alaR21Ji07RqabbPR84Pb7qlgioGJszzFENoeVSJRXMFBGm3PI1wN5H+TUmU0RSTz5UEZgrnR1JlvuPsrhYHKgjsNEQ1CiefsqSNqO2uG1HM+FAxw9lFLIP/qnptvtD3Vz5KezxoI1yzQdQmaidq7qsOjrNoM/ZxVNob+cPeacYM6DM9qeii2J+bSUd0p8Iqt7Q9Fzw9R1R5YgF+yTnW34ecGm6rOg8/L3ZvmJzKhyxEftTXP8Aa7zeTrLqe3CVD7ya302SeKZ9lM7jd9tZgtgeVUY3abfbXo4ieRMHzFSCbjKYy5jPzq77T9Gdu5wE9qQfwNVS/wDRGUElhxaDzQojyJ+NBCOvH5Qk9Gkpy6+cpyNSeLOmFxu9tBn6SHR9tEHxFMXNpvN/lbRwD6zasQ8I95oJ+KXZvnEeq4tPcogeGlV223jYVo7hPJYw+ennXE70thRSokEGJ1B7ZHCqLg1vK+n6eL84A09a3wWPWbQe4lNVC32y2v1VoPcoT4U7DwoLg1vg2fWQtPgoaeNdd3iY6FSklJUlBISpJEkDIaVUAaKVgJk6ASfYKCS2Hv2Xn22nLZtAWYKkrPV6pOhEdmtXpFsnh5Gayq32oy4oBK0lR0Gh91PkqjQkdxioLnvRduMoQWllJJM5A8udRbe+l4RhLiSP8NPwqJXcKUiFKUQCNSTHYJ0/hQaFN12Wiz3juDqpH3P41NP713CWlqlEpSojqchVW2fUnej5hz8xX7JojP8A+keFeDkdMByHDMwKaX+94Law3jxggTgAAgkKGatabbcYJS8kakI8SSBNVlM4QDiAw8NJzy91Y8PH0cvB0/SLVsHeBzp0dKHFDpG5MJASnEEmcxIzHOtvArzxuxbrLhEKJJZgayekSTHsr0GHa1JJydJJORWgKIHKMFVVPmB1v57Kc3JKVqAJA76QRqKdXqeue0D3VA7fRCMQEHLziaK/1ZOeoGeevspRxQLOo0HGi3Y6h/RoCLcKRJzGXCNaTXc6SDwpW7HUPsprccO6gdBwdo78qMFDnSN6uUpzB7qUvvo9x91AfDXMOtN3CCG+fExrXEOKJieMUC4RmfZRXThBPICki+oKI7Y+FdunMlJUM4GmlA0sBLhPeafrSDqKaWBAUZ5fGn8SMqBsbbkaTUyRwp3hrhFAxCczQKKelI4j20U23I0DMt0VTQp0WyOFFw0DNVoDwqPvN3m1j1RPOKmymgU0FD2p6OGnRmB7Ug/xqnbU9E4B+bJEfVPwMitsKcopuuyBorz3e7mXSMseMclonzqKcZuGf7JY7W1KCfYnMeVekHdmA6iajLrdttWqB4UR5/RvK4kxr2LEK8vwqTs94CtMKRqIMLGncc61DaPo+aWNB7QDVW2j6J0mcII/NP7pkVRW7a2aStKwVggzBiKmUXyTxFRT+4Vyz+TcVHAEEe7Lypm4i8Z/KMBY5gT+zn5UFuZeBbVmNUfGlmapTO8qBk42pB8fIwfKpG32qyr1XEzyJwnwNBfbCpg2wcbUhU4VpKTGRhQgxWbhSoyKo5hR94NN3W1HR+5T+a+4PLFFBdF+iuzwzhfPe6v8ar+0t0LZrINnL6ylK95quv2Fz9G9uO5biz+9HlXG72/a0KHR2gE/CgmdmbGKXUKYThhSVEx1DhM9YfhWiN3/ADiayxvfx9H5a1PaQVD3gjzqTs/SHbq9YrR3pke0pkUGjIvqWTd1T7HeRhz1H2yeWIA+BqXbdMUF7illkkyaTilmXoyIkVAbp+phKRpE8aUcuAURnMDyrowGgq1HOpum4jjspiZ04fGkl5jKlDbHhFcKBxkeBq7qSKMq7J5mlOj5GfGjhlWGYy76BELOU8NK62qDPbXQedcSKDgX15POaNeKClSDIii4M6BTQJW46wp5bnEc8sgcu2ZPupqyOsO/40sgxPcPfQOG1EiYy8++u5Eaim+LLxpTAOiCuIoFSiuRSbdxnBz5UsDnHGgLRCAdR7aWIriU0DcscjRVNkUulGVGFAzihhp2WwaIq35UDbDXCilVJiikUDdTAovyQcT5U6iuYaBkrZyTTV7YTatUCpSK7BoKre7i27nrIB7wDVcv/Q1ar9ULb/MV+6oEeVaZh7KKUigxa59Dr7WdtdRyCklPmkx5VE3ew9qW/rsdMkaqSA7PsTCvKt9MUkppPKg89t70IQcNxbuNn7OR+44AfA1N2W1LFz/mQg8nElHmcq1682S26IcbQsclJCvfVX2l6I7F6SlpTJ5tLwfqGU+VBE2uwEuCW3EOJ5pUlQ8ia69uO0v12kK70ioy89Cq2zitbspUNMQKVffbI91Rt25tnZ4la8bYGqltup/WwroJS69E9uv1ekQexWIeC5pj/uquG/8Ah71aE8uun9hQHlRdnemR1OT9s0sfWbUptUfmqxA+Iqx2npdsFDrl1o/VU2VeaJFOI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0256" name="AutoShape 16" descr="data:image/jpeg;base64,/9j/4AAQSkZJRgABAQAAAQABAAD/2wCEAAkGBhQSEBQUEhISFRUWFxQYFxcYFBcUFxQYFBUVFhcVFxUXHCYeFxkkGhQVHy8gIycpLCwsFR4xNTAqNSYsLCkBCQoKDgwOGg8PGi0kHyQuKSwsKS4sNSwsLCwpLikvLCwsKSwsLCwsLCkqLywsKSwsLCwpLCksLCksKSkpKSksLP/AABEIAJ8BPgMBIgACEQEDEQH/xAAcAAAABwEBAAAAAAAAAAAAAAAAAgMEBQYHAQj/xABMEAABAwIDBAYFBwgHCAMAAAABAgMRAAQSITEFBkFREyJhcZGhBzKBscEUI0JSYpLRM3KCorLC4fAWJENTc5OjFRc0RGOD0vEls8P/xAAZAQEBAQEBAQAAAAAAAAAAAAAAAQIDBAX/xAAuEQEBAAECAwUHBQEBAAAAAAAAAQIDESExQQQSExRRImGRobHB8DJCgdHhcVL/2gAMAwEAAhEDEQA/AHcUIo8UIoCRQijxQigJFCKPFCKAkUIo8UIoCRQijxQigJFCKPFCKAkUIo8UIoCRRHXAn1iB3mJ7udKqHKmbex0SVLHSKOqlZ5fVA0SOwfxoFBdo+uKMH0/WT4imB2Q0hUFJwrPVUFKTCj9AwdDqO8ilf9gNcOk/zFn3mgehQ5jxrsVHL3dSdHHR3FJ/aSaGyGXG0QtWOMWYEeqSCCJyOWuh7KCRihFHihFASKEUeKEUBIoRR4oRQEihFHihFASKEUeKEUBIoRR4oRQEihFHihFASKEUeKEUBIoRR4oRQEihFHihFApFCKUw0MNAnFCKUw0MNAnFCKUw0MNAnFCKUw0MNAnFCKPFdw0CcUIpTDQw0CcUIo8V3DQJxQw0phoYaBB1kKBBEg60jbrIPRrMqGaVH6aeZ+0NCO48cnuGkLy3xIMTiGaSIBChpBOXZnlnnQHikGhhcUOCgFjv9VQ8kn21BXW+K2Mn7RaFADRacKif7sn188oEnsrid5HQWems3kuqJ6qMK8SSM8IxYgBKZJyBGtBZYoRXWzIBgiQDB1E8DHEUbDQEihFKYaGGgTihFKYa5FTeJbJzEihFGKhzoinQKxdTCdXK6+nOeUdihFF6XsrnSVi9owcr2zSnUeKEUQrPOiLSrgr3VnzOLHntP0paKEUxW+scfKuC+X2eFa8fBqds06fxQimQ2grkPOnFtdhZjQ8BOvdW8dXG8I64dowzu0pWKEUphoYa6O5OKEUphoYaA8UIpWKEUCUUIpWKGGgSihFK4aEUCUUIpUJoYaBKKEUrhoR/M1N4m8JRQilCRzHiKKXE/WHjU709We/jOsFihhpnd7w2zSsDlw0hWsFUGKm9nbO6ZpLqXWQ2rNKiuAocx2Vd413ptuYYaEVKqs7dPr3aD2ISVGknLmzTp07h/RQPxrN1MZzrllr6ePOo+K4tQSCokAAEknQAcaWc2un+zZbT2mVnzMU0d2osgyuByACR5CuV7Rj0ee9twnKWq4i2XeKNy4y4WUEptmlBSekUqE9MscASYBOgBNT2ztkIYTqCsxiWpWJatcpJJwichwpu/tZA9d1A71j8aYOb0Ww1fb9hn3Vjx8ryjHm9S/pxWErTz8jRF3CRz8gKq72+1sNFLV3INMrjfpogjonFAiDomfOne1r0Z8TtOXT5f2tytqI+z9HiSet6uQ50grbKeH2tE8Eanu4VS3N+o9S3TrOauIETkOWVNXN+X/ooZT+iT8anc1Lz+p4Wvlzt+P8ATQmrkqSFZiQMjqJ+NArrNXN8LpX9oB3JApo5tx9WrznjHuqeXyvOs+SzvOxqZcps9tFsHrONiOa093OsqcuVq1Ws96lH3miEcx/PfWp2b1rc7B65NQXvLbDV9v70+6kjvdbf3oPjWZ0BWvLY+rc7Dh1taaje62JHzo9uXvqWtrtDglC0qHYQde6sep5szaa7dwONnQ9YcFp4pI58qzl2abezWNTsEs9i8V532v1NMpwGCowSOQE/hVQstpXDjiG21FS1qCUpxRKjkBKiAO8wKuu17NF18mSVEIcVqI0KFERPdXF+i5jTpXIM/VNXR7sw4uvY8JdKbxC7T2btS1bLr7DjbYIBUVtKAJMD1VE61H2W9ToUMWYkcM/YasqfRU0PVeWJj6IjL313/dgkaPq+4K67YV6rpY3osdjchxAUDMx7pnuM0vFRO7zBaCmSSS2oonSRAWgx3Ej9GpqK3jyMLbOJOKEUrFCK02Uw03ur1KMolXfAHZ2mnL6sKFK+qlR8ATWH3TbzbhQ+XEuJErClkkEiZOZGczWcpbOF2c9THLKbY3Zrh2r+Z5/jSTu2oGRRMjike3Os0d2HchvpVMOhuAcZHVgxB14zQvN2rloEu260gYcROEhOI9WcJMTNcfCy/wDTz+Xz6538/loS94iNVtD/ALiP55+FFTvOiOtcNA9jiTxPEdkVn11u9cNI6R23WhAIBUSiAToOqonOaXTcGJFla/5Sz4ysis5aVnWr5XfnnV2VvWzxuUfen3Ukre5j+/B7sR+FUm9uSEKm2tWwZBUlhKVJ7lHQ9tTTG0rxoIb+RpB6MqTiRJU2gZuRi0GWflUmjvN+PxTyeF/damVb1sfXWe5tZ+FN3N9rZORWqfzD8aYW28l4tTYDVujpUqW2pTcJWlOqhCpjKKibbaVylTvRqAlZK4SiMUxkVaCngTbj9f8ADyWl1tWP+m9udOkPcmuHfRr6jufNMe+oNO2L1SsIeMnQAsydcgOOlNdqXNwVJTcKWY6wCoET3dlJozfjPn/i+T0OlqDv7w3FypSp6yz4Tw7YEeyrkd+MICW2EgJAAlRyAEDICqTspjHcIRl11hMnRONQTiMcBM1bbXdYKcKVPpwhouBSUHPrpQkQTliKpk6V3yxxvCu+WjjntvOQPb8XB9UNJ/RJ95pVraF46gL+VWzaTPrOIbIgx6uEkU1s93ULQ6pT4QUOrbCSEjEEISoqzP2gIFI2u761WnyophqSnH1YxD6IBUFE9wOlS6c24fRJpaWPPE5uy4EKKtpNKIBOBClqKjyBSkChZ2VqttKn70hRSCUlySCdRAk1C3RbCF4FHEkT6kDLLIzWr76ejCyttkruGW1JeQ2F41OuLnISMKlYdeykx2m2/wAo6SY/tmyjKs9mJB+dWswYjpDnHd3VG2L1oG09Kw+tzPFhdKEzPAATpFaDfbjWibVawylJQyDpjUoqaKioqVMHEMtImqtu9ul0uz1Xa1QhLnRkCZJISZEcOsNc9azJ3ptbfp9Nm7bhx2Rydp2qT1NnpP8AiPOr8iYqN2rfJWUkMMsBIIhsRimM1EnM5Zd5q27m7nJvw4R82ErSnPG4TjBOiVJyGHzptsa3TbbcbSpC3EMrXiShtTiiA0tMhGZ9ZSe6rjjjjeG+/vtv3Lnbws2+H2U4OA8f405b2c6pGNLSyj62Hq64fWOWuXeIrW/Sdta3etHSizuELDbaUrcti2lALmuI+rymKn/Rhs5B2VYY0pVi6VRxAKyWXnIz4SZ9layz2+JJuwH5OvEE4DiVACciVSYAGEnjS7uyH0rwFhwK+rAnnpPlWkeldtLW27JLLIJShtfRthKSs9Ko5aCYbOtTW1dq3Cn21o2S+gdQwXLdOKVSD6/Ga1btxSTdia0EEhQKSDBBEEEcCOBriSchJjlwqR3luFOX10taC2tb7qlIJCiglR6pUkkGOyo9GtaRLWexcYSSsjECcgMtaR2rs8NKACiqUk5gZGQOFTezNGv8OfETUZvIfnP0B5qoI21Yx4s/VSpXhFO37BKWkrBMlOIjh60Aj+eFH3etwtTgOmAAx9o/wqwbQ2UhNoVAmQ2oDlAUTn20B7AFyytRqQ4UeGNIqy7P2U1gHSNqxRnClD3Kiq3uqubVr7F0ie4rR/5HxrT0Wyfqp8BXPT6/9rhocO9PfVa/2SzPquf5jvwXTey2YFvqRjcSkaQ4snPnKqtrlqmfVT4CodpvDerjkk+6u+O1rtTN+wFu8khSlBYkkmc2lCR34Vq+5Uthpjtv1MR/sbgJP5jwEn7r58KfWxlCT2Ce/j51jKbZ2OeP6qGGhhpTDQw0dSG2B8w52iPvEJ+NZNvyudo3ahoF4Ry6raMq1nbysLIJyHSMSc8k9KgqJjgADWPbyXQcv7lSVApW8SnkQYSFDsMZUGmbw7KwbOHzrxH9XThKwU9ZaBER286P6QOrbXHL5VbIMch0Mx41L7628bPbByxXVmkT/jN/hUX6RUDCEEKBdvmTGEkKSpaIgjInqxGsj20ERv3YhFk6cbyvnGICnVKHWw6jicqqm+NvhU1kM2EcNTKpMeFW70hgi1giAty2GozUnHI79Khd+rX5y1nQpCOOZxIgTH2j4VE6nXpP2UUW9qca1S2tHWw9X8mYGEDkdZ0qT35HRv26pUP6nejqwNLfHBngSmP0uFL+lk/NWaMvyqR4hI+IpL0sjA3brz0uEH9O3UnPsn4UhEKi0wDYyiVELZMhWYAOFWEdmZyM0huk2DduGBHTLEZRBcCoj2VLbxW5bttkGD1UpT/oA+8VC7nOnpMWgLwUT3lRjPnzpSk2iBt2QIi5VplGSk6cKV9JapvgOTaf2ZqPVcBO1Qqc1XesgiFOwB35079Iqv8A5BfYlP7P8aUvRUd12Qu9ZSoSCpUjmAkn4Voe4dugl3ClIPyQSYEnG5In7hqi7ktTetnkHD/pqrQPRgwZfBSpMM2yM0kHW44HsApWjzdnZFuu3fdWwytfSXJxKbSpWEEgDERMdU0z6MjdNhWeb5Jy+stYnszp3uyvBs94ni3cL8Xn/wARSu0U4N0LdPBZtye7pgsnwTUnFLzZU23ixDmUJ+8sJ+Neg/TMSnYzgHFTSPvKCfjWGWVt/W0I53LCP9ZIrdvTKJ2YE/WuLYD/ADU1OZyqI3uZDdjeFIAJtpV2lKQic+MZZVDbvsEbsKIBMvuKyBOScp7oTUt6Q7pPyS7SCJLS0ajXGnI0vu2Oj3UeUDn8mvVA/nB2PhWcZxXLp/KC9Dif6pcqzn5S0Af+1P71Ibg9bee4PJNyf9RpPxqS9EDEbOeMgzdeGG3ZMeZpj6Ixj23er5Bf6zs/u06389C9P5Wb0zuRY3Xa3a+d0AfI089HSIsrAf8ARb82Fq/eqE9PD+G0dA+km3Hg8pXwq17qNYWbVP1UoT91hQqZ/f7xufnzUDf44t6LYa4WUZdyLpXxq/bYbPzcj6LXlhn3mqJeq6TfJI/ukoHha4v/ANhWibZOK9abJ6haWojtSoQZ14edaynelnuZxu1leaduO4rq4PN57/7FCkF2qkBBUkpC0lSCR6yfrDmKF6uXXTzcd83FU92ttcPN2yAlQ6BhLZmOsUgAkRwrVt3kiTbZNWAgtDk2n9hNRO8n5Y/mo88VTLOTyRyQB+qmoLeE/PL/AER+qT8a0h3uqn8qeeAeGI/Graq3LlspIGeFY8lH4VAbkbOU6lQSknrjFEZJ6oJz7Ca0zYGwSHHUdGtSFCEKMEwZnKcta3jjulrNd0nv6k+fquNr/VQf3K0xB7TMnj21SbDYYZsUxMvWoUsH6LjSnEKHjFXjZ9q4ppCoSQpKVetzAPKs6G3eyefDhnnPfPokgsKSCP541DvIi870Dyn8Kmbe3WEgYOX0hTO72avp0uQAAnCROfHPzrp3dq7W8EPt14F+4toVL1s26kgSAUlbZJ5aIinGwrjGyD7fvgL/AHjSbThXcurOES042M5JLfRqAB5fEmk91icKk8ioDuS64gfq4K5an6pWP3RL4aGGlcNDDR2K6BXcaRxIUIUlJkEGQM5pS9eDba1kEhIJIGpHtqs2G8yCn55CgrEqMEKGGTh1Osa0E98haIghahyU64sDtAUowrkRmOFJp2e0qZ6RR4YnXF4TMhSSonCsHiM6ZJ3gtzxdHen8DSiduW5/tSO9Kvwqhxc7JZUk9IFuDk6tToE6kBWionPXM1HXe59qcEpcIxpGbhVqDz9lPDtJhQI6dInLMEa0m7dhQAD1tMpUPnCJKVAnLDyBqbJtKId0bSQFIK5CoxqxYTHrJnRXI8KV/oqwclqWtJ9ZCsGFQBBgwmQJA0jSlkLKiOuzAJzDs8CNI7adhBOikH9IVVRg3SbggPOhMRHUMJ+qCUyNB4U3O49vKuiUtkBXqoOWQ9bPjmanQwrs8aSUhaVGUqIMHIYuAB07h41Nks3Vq19HrQW4UvLSQqJAEnEhCzxyzM1Hb77rtNWbz0uOPpU0OkUozhWoAiJiO051bmnVJWuUuAKwmcCtQnCdB9keNRe9jBds7gQqAhKs0kZtnFxHIedNjaKH6Idk9M++tKkpcaQ2pBMlIxKKVZA8tK09Td00+t5s263XAgLxLW2AG0qCAkhtWXWJMxBJrL/RDelu+eQNFsrGXNtaSD4Yq1dVxnnTZUczYuptnLUJaLbgUguhYxALzUSgpBkFRgDs51C7csbxzZrdj0Q6JsowOJKSpQEhMpKxE4sx2Va0Oge2kVv/ADaTyKPJSRTZLN1D2ZuW+m6S+6kpS2+2+pJScakocxFKEoKsShM8JwxV43y20i9t2W2i6ron2Hniu2uGfmmVArI6RsBR0OEZ+FOy71k9yh7vwpUP1Jjsqkbd2pa3jS2Le0eF04okEqASopOJaz1sgQCcxxFSLW9rSNhLsQHPlHQLawlAw41TImYjPjVmU/8AGm6rdtaBiabV1fpISrh2ikmyZcbvFd9H+32bfZqmXnFNuqdfcgNrOSm4QQpKSnMAcar+5W1H7T5bcoThWfk4SVoMKC3HZUBliHaDGlXa02BalCCbW3nCkz0aQSYGeWtK3WyGbhtAdSeqCBhWpuJOnVOk1i4Wy8VwtmUuTNd/d7H7xkdMUnQCE4ZiSOJ4nzrVd2dqxdPIMkNKbiTlmwqYHDWoyy3RtWlKKUuHElaDjcU4AlYhXrnIxlNFa3bKFqW3e3CVKjFKWFlWEQJKmyTllrXG6Oe04/nD+no8TDe8OCu3W2+i3kvroJCi00pQSTAOFm1bAJ4a1J3XpUW7icNs2lxCeqoOK0WpIWDKdIinG0dzg4glDqQ+sKS6+tlKlPJWpKiFBBREFCYjQJ7ahf8Ads9mPlDBChBPRrSQCRmBKgSIBz5VrPDUt9k08tOT2ozJapJPMk+JmutjP+eYrYn/AEZWJA+bWNBk6scQJ17aRX6LrEKSAl3PFPzy+An316HnUy5Kg4SgwYHuFV7aLhK1EmTi9yQK1c+iyy+tcDueV8aRHootFEjpHxH2k6kZ6igjvRW/DakBElS1EmewACI5Ctg2bZlPWBHDhWc2/ofZSfm729aJ+otKfbkkU52h6J3ktENbVuVzlhdedAVPAlC48q6zU2mzNis7O26HXVNAJLKV33QrH00vvl0ZTp1THYauO5V2V2qWyeswS0riermk+1JBrLt4d0b/AGapDrrQDaFDC42cbQ5AkQUjhmONXbdO7K3OlZWhPSIAUlQJClIOWhyUOsO2uGOXc1N+lcMvY1N+mX1aI0gj/wBU32srC0pUwYgd5yB9mvspku4uY6q2J4S2sgntOLT2VA3A2o8UpcFihGIFWFTizHHIpE5SInjXpucdtqm2dhBLLUjrJBJnhjBJ8zFV3dd3E67GmN3ycj3g1ZXFPKEF/Xk0ge+ah917BLYdKJKcZSCYlUEqUrLmtRrhqXezZiy96JjDQw0phoYaOylbQ3ouyhSHLKEqBBITck+wJZVVYRdBAPza05k9YrSZOv5Rsdta8EyQOdKHZ6TqJqDFnd4206xPLpG/xFNP6aNhUFC/YUn96twOwmFes2D7BFRV1uTbKOdu0fYDQZcN52vtjvTPuJps9tllTzawpuEzJViSoa6ZRxrSnPRnZq/5ZI7hFM3PRPaHRtQ8aCpp20ydHEeIpZvaLZ0Wn2KFWBfojZ+ipxP6Sx7jTdz0RH6Dyx3mf2gaoj0XnJZ9ij8DRb3aTiW1FLzqTlmFKJ1HCc6eK9E749VxpXe238ECmivR5dpMAW6o5JUk+IX8KBXZ+3H+jSflDpOeZUQTmeFKX+3H1MuJLyiFIUCDBkEVHPbo3yD/AMPP5r7qfKDTS6sLlIhdvcicjhcSrh9tNBBbmXymb/EiJh0Zicj2Vpre+C567aFeI/GqJ8tWhISs3iUpyAXbtrGX2kCfOl7fbjRy6dE8iCg+B0oL83vWyfWaWnuwn4g11d+w4FBL5RM5KRpPI669tUNzbjaVBKlCSJEZg+0U5Z2ghXqrSfbVF/ZQVkQ80oA8MlaHKJI86dfJFjQg+NZbs1Y6R6AsEKHrRB1zSQKmGb1xPquLHco+6aC8FtY4T7aaNXoT1VEBQyIJAI5ZGoBreW4T9MK/OSD5jOnad7VEQ402sfzzmglbC5+bSOXV+6SPhSltcZRyKh5k+41Bt7yWePApgtqMeplrnqgjtqUttpWkQFxMnr4sRntVQPxcUktec4QSSnrZSIidc+HnR22ml+o4D3KB8qMrZp4K8RQH6auh6m5s19h9tELSx9E++gdOvZe0e8Vx1/rI71fsmmTrhgyD4GirdxAZxoQaIkFO122V11fon3j4UwCl/WT90/BVOraZJJGYAynhPPvoqZtfWHsqw7RTDQj+edVm2XmKsl87LQ9lBFoPSYwpAWkt4VtnrBYgzIUcJkVm20t3BYupctgr5LcGUAnO3dy+bmckqGnakjlWlIbByOhyPaDwpi/aruWrm26MBAR82rApGBxIxIgqyVCgMxyrnnJlNmc9PxMLFca3mITCkBRHEGAe2Iyrit6/+mPvfwqEbViSDzAPiJpFaf5yrxeNn6vkTtOp6pW+3lWtBSlITOUgyc8sqsGxLTAwgSDIxZcCoDKqQwZWkHSZPcnM+6r3shopZSDxk9wUoqHkRXp0bct7Xv7NvlLnlfcdRXYo0UIru9RS2alaR21Ji07RqabbPR84Pb7qlgioGJszzFENoeVSJRXMFBGm3PI1wN5H+TUmU0RSTz5UEZgrnR1JlvuPsrhYHKgjsNEQ1CiefsqSNqO2uG1HM+FAxw9lFLIP/qnptvtD3Vz5KezxoI1yzQdQmaidq7qsOjrNoM/ZxVNob+cPeacYM6DM9qeii2J+bSUd0p8Iqt7Q9Fzw9R1R5YgF+yTnW34ecGm6rOg8/L3ZvmJzKhyxEftTXP8Aa7zeTrLqe3CVD7ya302SeKZ9lM7jd9tZgtgeVUY3abfbXo4ieRMHzFSCbjKYy5jPzq77T9Gdu5wE9qQfwNVS/wDRGUElhxaDzQojyJ+NBCOvH5Qk9Gkpy6+cpyNSeLOmFxu9tBn6SHR9tEHxFMXNpvN/lbRwD6zasQ8I95oJ+KXZvnEeq4tPcogeGlV223jYVo7hPJYw+ennXE70thRSokEGJ1B7ZHCqLg1vK+n6eL84A09a3wWPWbQe4lNVC32y2v1VoPcoT4U7DwoLg1vg2fWQtPgoaeNdd3iY6FSklJUlBISpJEkDIaVUAaKVgJk6ASfYKCS2Hv2Xn22nLZtAWYKkrPV6pOhEdmtXpFsnh5Gayq32oy4oBK0lR0Gh91PkqjQkdxioLnvRduMoQWllJJM5A8udRbe+l4RhLiSP8NPwqJXcKUiFKUQCNSTHYJ0/hQaFN12Wiz3juDqpH3P41NP713CWlqlEpSojqchVW2fUnej5hz8xX7JojP8A+keFeDkdMByHDMwKaX+94Law3jxggTgAAgkKGatabbcYJS8kakI8SSBNVlM4QDiAw8NJzy91Y8PH0cvB0/SLVsHeBzp0dKHFDpG5MJASnEEmcxIzHOtvArzxuxbrLhEKJJZgayekSTHsr0GHa1JJydJJORWgKIHKMFVVPmB1v57Kc3JKVqAJA76QRqKdXqeue0D3VA7fRCMQEHLziaK/1ZOeoGeevspRxQLOo0HGi3Y6h/RoCLcKRJzGXCNaTXc6SDwpW7HUPsprccO6gdBwdo78qMFDnSN6uUpzB7qUvvo9x91AfDXMOtN3CCG+fExrXEOKJieMUC4RmfZRXThBPICki+oKI7Y+FdunMlJUM4GmlA0sBLhPeafrSDqKaWBAUZ5fGn8SMqBsbbkaTUyRwp3hrhFAxCczQKKelI4j20U23I0DMt0VTQp0WyOFFw0DNVoDwqPvN3m1j1RPOKmymgU0FD2p6OGnRmB7Ug/xqnbU9E4B+bJEfVPwMitsKcopuuyBorz3e7mXSMseMclonzqKcZuGf7JY7W1KCfYnMeVekHdmA6iajLrdttWqB4UR5/RvK4kxr2LEK8vwqTs94CtMKRqIMLGncc61DaPo+aWNB7QDVW2j6J0mcII/NP7pkVRW7a2aStKwVggzBiKmUXyTxFRT+4Vyz+TcVHAEEe7Lypm4i8Z/KMBY5gT+zn5UFuZeBbVmNUfGlmapTO8qBk42pB8fIwfKpG32qyr1XEzyJwnwNBfbCpg2wcbUhU4VpKTGRhQgxWbhSoyKo5hR94NN3W1HR+5T+a+4PLFFBdF+iuzwzhfPe6v8ar+0t0LZrINnL6ylK95quv2Fz9G9uO5biz+9HlXG72/a0KHR2gE/CgmdmbGKXUKYThhSVEx1DhM9YfhWiN3/ADiayxvfx9H5a1PaQVD3gjzqTs/SHbq9YrR3pke0pkUGjIvqWTd1T7HeRhz1H2yeWIA+BqXbdMUF7illkkyaTilmXoyIkVAbp+phKRpE8aUcuAURnMDyrowGgq1HOpum4jjspiZ04fGkl5jKlDbHhFcKBxkeBq7qSKMq7J5mlOj5GfGjhlWGYy76BELOU8NK62qDPbXQedcSKDgX15POaNeKClSDIii4M6BTQJW46wp5bnEc8sgcu2ZPupqyOsO/40sgxPcPfQOG1EiYy8++u5Eaim+LLxpTAOiCuIoFSiuRSbdxnBz5UsDnHGgLRCAdR7aWIriU0DcscjRVNkUulGVGFAzihhp2WwaIq35UDbDXCilVJiikUDdTAovyQcT5U6iuYaBkrZyTTV7YTatUCpSK7BoKre7i27nrIB7wDVcv/Q1ar9ULb/MV+6oEeVaZh7KKUigxa59Dr7WdtdRyCklPmkx5VE3ew9qW/rsdMkaqSA7PsTCvKt9MUkppPKg89t70IQcNxbuNn7OR+44AfA1N2W1LFz/mQg8nElHmcq1682S26IcbQsclJCvfVX2l6I7F6SlpTJ5tLwfqGU+VBE2uwEuCW3EOJ5pUlQ8ia69uO0v12kK70ioy89Cq2zitbspUNMQKVffbI91Rt25tnZ4la8bYGqltup/WwroJS69E9uv1ekQexWIeC5pj/uquG/8Ah71aE8uun9hQHlRdnemR1OT9s0sfWbUptUfmqxA+Iqx2npdsFDrl1o/VU2VeaJFOI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4" name="Fußzeilenplatzhalter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9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Alexander Wanner: Seismic Attenuation System for the 10 m Prototype</a:t>
            </a:r>
          </a:p>
        </p:txBody>
      </p:sp>
      <p:sp>
        <p:nvSpPr>
          <p:cNvPr id="48" name="Rechteck 47"/>
          <p:cNvSpPr/>
          <p:nvPr/>
        </p:nvSpPr>
        <p:spPr>
          <a:xfrm>
            <a:off x="1187624" y="1404594"/>
            <a:ext cx="5184576" cy="342193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6372200" y="1404594"/>
            <a:ext cx="2338167" cy="3421930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4716463" y="1484784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Microseisms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6444208" y="1484784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Microtremors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25" name="Picture 2" hidden="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/>
          <a:stretch>
            <a:fillRect/>
          </a:stretch>
        </p:blipFill>
        <p:spPr bwMode="auto">
          <a:xfrm>
            <a:off x="313184" y="1268760"/>
            <a:ext cx="8507413" cy="407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ANUPowerpointTemplate2010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AEDE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NUPowerpointTemplate2010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NUPowerpointTemplate201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UPowerpointTemplate201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UPowerpointTemplate201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dul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indent="0" algn="l" defTabSz="584200">
          <a:defRPr sz="2000" b="0" dirty="0" smtClean="0">
            <a:latin typeface="Open Sans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ANUPowerpointTemplate2010</Template>
  <TotalTime>0</TotalTime>
  <Words>1431</Words>
  <Application>Microsoft Office PowerPoint</Application>
  <PresentationFormat>On-screen Show (4:3)</PresentationFormat>
  <Paragraphs>299</Paragraphs>
  <Slides>29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Arial</vt:lpstr>
      <vt:lpstr>Calibri</vt:lpstr>
      <vt:lpstr>Cambria Math</vt:lpstr>
      <vt:lpstr>Corbel</vt:lpstr>
      <vt:lpstr>Helvetica Neue</vt:lpstr>
      <vt:lpstr>Helvetica Neue Medium</vt:lpstr>
      <vt:lpstr>Open Sans</vt:lpstr>
      <vt:lpstr>Times New Roman</vt:lpstr>
      <vt:lpstr>Wingdings</vt:lpstr>
      <vt:lpstr>Wingdings 2</vt:lpstr>
      <vt:lpstr>Wingdings 3</vt:lpstr>
      <vt:lpstr>ANUPowerpointTemplate2010</vt:lpstr>
      <vt:lpstr>Modul</vt:lpstr>
      <vt:lpstr>1_Office Theme</vt:lpstr>
      <vt:lpstr>White</vt:lpstr>
      <vt:lpstr>Formel</vt:lpstr>
      <vt:lpstr>Seismic Noise and LIGO Why the biggest noise source isn’t the baddest</vt:lpstr>
      <vt:lpstr>Session 4</vt:lpstr>
      <vt:lpstr>Slido for questions</vt:lpstr>
      <vt:lpstr>Tutorial material</vt:lpstr>
      <vt:lpstr>Just how big is ‘big’?</vt:lpstr>
      <vt:lpstr>Just how big is ‘big’?</vt:lpstr>
      <vt:lpstr>Part 1: Seismic noise</vt:lpstr>
      <vt:lpstr>Seismic noise: Surface waves</vt:lpstr>
      <vt:lpstr>Seismic noise model</vt:lpstr>
      <vt:lpstr>Seismic noise model</vt:lpstr>
      <vt:lpstr>Seismic noise model</vt:lpstr>
      <vt:lpstr>Spectrogram of the ground velocity</vt:lpstr>
      <vt:lpstr>Spectrogram of the ground velocity</vt:lpstr>
      <vt:lpstr>Part 2: Seismic isolation techniques</vt:lpstr>
      <vt:lpstr>Harmonic oscillator: pendulum</vt:lpstr>
      <vt:lpstr>A mass on a spring</vt:lpstr>
      <vt:lpstr>PowerPoint Presentation</vt:lpstr>
      <vt:lpstr>Test Mass Isolation for Advanced LIGO</vt:lpstr>
      <vt:lpstr>Quadruple Pendulum (Quad) Isolation</vt:lpstr>
      <vt:lpstr>Longest pendulum in the world</vt:lpstr>
      <vt:lpstr>We need an extra step</vt:lpstr>
      <vt:lpstr>We need an inertial sensor</vt:lpstr>
      <vt:lpstr>A mass on a spring</vt:lpstr>
      <vt:lpstr>The simplest concept</vt:lpstr>
      <vt:lpstr>Sensor response</vt:lpstr>
      <vt:lpstr>Plant inversion</vt:lpstr>
      <vt:lpstr>An ‘ideal’ inertial sensor</vt:lpstr>
      <vt:lpstr>Tutorial process</vt:lpstr>
      <vt:lpstr>Tutorial Question!</vt:lpstr>
    </vt:vector>
  </TitlesOfParts>
  <Company>The Australian National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u4031391</dc:creator>
  <cp:lastModifiedBy>Conor Mow-Lowry</cp:lastModifiedBy>
  <cp:revision>250</cp:revision>
  <dcterms:created xsi:type="dcterms:W3CDTF">2010-10-19T05:25:31Z</dcterms:created>
  <dcterms:modified xsi:type="dcterms:W3CDTF">2023-08-15T15:51:48Z</dcterms:modified>
</cp:coreProperties>
</file>