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3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8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2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244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12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58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65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30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9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0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2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6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4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0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4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6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42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aurban@uni-wuppertal.d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/>
              <a:t>Offene Bildungsressourcen (OER)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/>
                </a:solidFill>
              </a:rPr>
              <a:t>Rechtssicherheit, Community und Lehrreputation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56735" y="1400084"/>
            <a:ext cx="85426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§ </a:t>
            </a:r>
            <a:r>
              <a:rPr lang="de-DE" sz="2400" b="1" dirty="0" smtClean="0"/>
              <a:t>60c </a:t>
            </a:r>
            <a:r>
              <a:rPr lang="de-DE" sz="2400" b="1" dirty="0" err="1" smtClean="0"/>
              <a:t>UrhWissG</a:t>
            </a:r>
            <a:r>
              <a:rPr lang="de-DE" sz="2400" b="1" dirty="0" smtClean="0"/>
              <a:t> – Wissenschaft und Forschung: </a:t>
            </a:r>
          </a:p>
          <a:p>
            <a:endParaRPr lang="de-DE" sz="24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400" dirty="0"/>
              <a:t>erlaubt es, </a:t>
            </a:r>
            <a:r>
              <a:rPr lang="de-DE" sz="2400" b="1" dirty="0"/>
              <a:t>max. 15 % </a:t>
            </a:r>
            <a:r>
              <a:rPr lang="de-DE" sz="2400" dirty="0"/>
              <a:t>eines Werkes zu nutzen.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400" dirty="0"/>
              <a:t>erlaubt ist die Vervielfältigung, Verbreitung und öffentlich zugänglich Machen für einen begrenzten Personenkreis.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400" dirty="0"/>
              <a:t>für einzelne Dritte, soweit dies der Qualität wissenschaftlicher Forschung dient.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400" dirty="0"/>
              <a:t>erlaubt sind </a:t>
            </a:r>
            <a:r>
              <a:rPr lang="de-DE" sz="2400" b="1" dirty="0"/>
              <a:t>bis zu 75 % </a:t>
            </a:r>
            <a:r>
              <a:rPr lang="de-DE" sz="2400" dirty="0"/>
              <a:t>eines Werkes für den </a:t>
            </a:r>
            <a:r>
              <a:rPr lang="de-DE" sz="2400" b="1" dirty="0"/>
              <a:t>eigenen wissenschaftlichen Gebrauch</a:t>
            </a:r>
            <a:r>
              <a:rPr lang="de-DE" sz="2400" dirty="0"/>
              <a:t>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400" dirty="0"/>
              <a:t>erlaubt für nicht kommerzielle wissenschaftliche Forschung.</a:t>
            </a:r>
          </a:p>
        </p:txBody>
      </p:sp>
    </p:spTree>
    <p:extLst>
      <p:ext uri="{BB962C8B-B14F-4D97-AF65-F5344CB8AC3E}">
        <p14:creationId xmlns:p14="http://schemas.microsoft.com/office/powerpoint/2010/main" val="12415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800" b="1" dirty="0" smtClean="0"/>
              <a:t>Creative </a:t>
            </a:r>
            <a:r>
              <a:rPr lang="de-DE" sz="4800" b="1" dirty="0" err="1" smtClean="0"/>
              <a:t>Commons</a:t>
            </a:r>
            <a:r>
              <a:rPr lang="de-DE" sz="4800" b="1" dirty="0" smtClean="0"/>
              <a:t> als OER-Lizenzmodelle</a:t>
            </a:r>
            <a:endParaRPr lang="de-DE" sz="48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617118"/>
            <a:ext cx="5263979" cy="2911639"/>
          </a:xfrm>
        </p:spPr>
      </p:pic>
    </p:spTree>
    <p:extLst>
      <p:ext uri="{BB962C8B-B14F-4D97-AF65-F5344CB8AC3E}">
        <p14:creationId xmlns:p14="http://schemas.microsoft.com/office/powerpoint/2010/main" val="4186035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39" y="453081"/>
            <a:ext cx="3986267" cy="580432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478162" y="518984"/>
            <a:ext cx="500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https://</a:t>
            </a:r>
            <a:r>
              <a:rPr lang="de-DE" sz="1200" dirty="0" smtClean="0"/>
              <a:t>upload.wikimedia.org/wikipedia/commons/e/e1/Creative_commons_license_spectrum.svg[23.05.2023]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092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34313" y="1865010"/>
            <a:ext cx="95806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b="1" dirty="0"/>
              <a:t>CC BY (Namensnennung): </a:t>
            </a:r>
            <a:r>
              <a:rPr lang="de-DE" sz="2400" dirty="0"/>
              <a:t>Diese Lizenz erlaubt es anderen, das Werk zu teilen, zu </a:t>
            </a:r>
            <a:r>
              <a:rPr lang="de-DE" sz="2400" dirty="0" err="1"/>
              <a:t>remixen</a:t>
            </a:r>
            <a:r>
              <a:rPr lang="de-DE" sz="2400" dirty="0"/>
              <a:t>, anzupassen und kommerziell zu nutzen, solange </a:t>
            </a:r>
            <a:r>
              <a:rPr lang="de-DE" sz="2400" dirty="0" smtClean="0"/>
              <a:t>der/die Urheber*in </a:t>
            </a:r>
            <a:r>
              <a:rPr lang="de-DE" sz="2400" dirty="0"/>
              <a:t>korrekt genannt wird</a:t>
            </a:r>
            <a:r>
              <a:rPr lang="de-DE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b="1" dirty="0"/>
              <a:t>CC BY-SA (Namensnennung - Weitergabe unter gleichen Bedingungen): </a:t>
            </a:r>
            <a:r>
              <a:rPr lang="de-DE" sz="2400" dirty="0"/>
              <a:t>Diese Lizenz erlaubt es anderen, das Werk zu teilen, zu </a:t>
            </a:r>
            <a:r>
              <a:rPr lang="de-DE" sz="2400" dirty="0" err="1"/>
              <a:t>remixen</a:t>
            </a:r>
            <a:r>
              <a:rPr lang="de-DE" sz="2400" dirty="0"/>
              <a:t>, anzupassen und kommerziell zu nutzen, solange </a:t>
            </a:r>
            <a:r>
              <a:rPr lang="de-DE" sz="2400" dirty="0" smtClean="0"/>
              <a:t>der/die Urheber*in </a:t>
            </a:r>
            <a:r>
              <a:rPr lang="de-DE" sz="2400" dirty="0"/>
              <a:t>korrekt genannt wird und das abgeleitete Werk unter derselben Lizenz veröffentlicht wird.</a:t>
            </a:r>
          </a:p>
        </p:txBody>
      </p:sp>
    </p:spTree>
    <p:extLst>
      <p:ext uri="{BB962C8B-B14F-4D97-AF65-F5344CB8AC3E}">
        <p14:creationId xmlns:p14="http://schemas.microsoft.com/office/powerpoint/2010/main" val="15761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24929" y="769378"/>
            <a:ext cx="95806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b="1" dirty="0"/>
              <a:t>CC BY-ND (Namensnennung - Keine Bearbeitung): </a:t>
            </a:r>
            <a:r>
              <a:rPr lang="de-DE" sz="2400" dirty="0"/>
              <a:t>Diese Lizenz erlaubt es anderen, das Werk zu teilen und kommerziell zu nutzen, solange </a:t>
            </a:r>
            <a:r>
              <a:rPr lang="de-DE" sz="2400" dirty="0" smtClean="0"/>
              <a:t>der/die Urheber*in </a:t>
            </a:r>
            <a:r>
              <a:rPr lang="de-DE" sz="2400" dirty="0"/>
              <a:t>korrekt genannt wird, das Werk unverändert bleibt und keine abgeleiteten Werke erstellt werden</a:t>
            </a:r>
            <a:r>
              <a:rPr lang="de-DE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b="1" dirty="0"/>
              <a:t>CC BY-NC (Namensnennung - Nicht-kommerziell):</a:t>
            </a:r>
            <a:r>
              <a:rPr lang="de-DE" sz="2400" dirty="0"/>
              <a:t> Diese Lizenz erlaubt es anderen, das Werk zu teilen, zu </a:t>
            </a:r>
            <a:r>
              <a:rPr lang="de-DE" sz="2400" dirty="0" err="1"/>
              <a:t>remixen</a:t>
            </a:r>
            <a:r>
              <a:rPr lang="de-DE" sz="2400" dirty="0"/>
              <a:t> und anzupassen, solange </a:t>
            </a:r>
            <a:r>
              <a:rPr lang="de-DE" sz="2400" dirty="0" smtClean="0"/>
              <a:t>der/die Urheber*in </a:t>
            </a:r>
            <a:r>
              <a:rPr lang="de-DE" sz="2400" dirty="0"/>
              <a:t>korrekt genannt wird. Die Nutzung des Werks für kommerzielle Zwecke ist jedoch nicht gestattet.</a:t>
            </a:r>
          </a:p>
        </p:txBody>
      </p:sp>
    </p:spTree>
    <p:extLst>
      <p:ext uri="{BB962C8B-B14F-4D97-AF65-F5344CB8AC3E}">
        <p14:creationId xmlns:p14="http://schemas.microsoft.com/office/powerpoint/2010/main" val="11153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24929" y="769378"/>
            <a:ext cx="95806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b="1" dirty="0"/>
              <a:t>CC BY-NC-SA (Namensnennung - Nicht-kommerziell - Weitergabe unter gleichen Bedingungen): </a:t>
            </a:r>
            <a:r>
              <a:rPr lang="de-DE" sz="2400" dirty="0"/>
              <a:t>Diese Lizenz erlaubt es anderen, das Werk zu teilen, zu </a:t>
            </a:r>
            <a:r>
              <a:rPr lang="de-DE" sz="2400" dirty="0" err="1"/>
              <a:t>remixen</a:t>
            </a:r>
            <a:r>
              <a:rPr lang="de-DE" sz="2400" dirty="0"/>
              <a:t> und anzupassen, solange </a:t>
            </a:r>
            <a:r>
              <a:rPr lang="de-DE" sz="2400" dirty="0" smtClean="0"/>
              <a:t>der/die Urheber*in </a:t>
            </a:r>
            <a:r>
              <a:rPr lang="de-DE" sz="2400" dirty="0"/>
              <a:t>korrekt genannt wird, das abgeleitete Werk unter derselben Lizenz veröffentlicht wird und die Nutzung des Werks für kommerzielle Zwecke ausgeschlossen ist</a:t>
            </a:r>
            <a:r>
              <a:rPr lang="de-DE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b="1" dirty="0"/>
              <a:t>CC BY-NC-ND (Namensnennung - Nicht-kommerziell - Keine Bearbeitung):</a:t>
            </a:r>
            <a:r>
              <a:rPr lang="de-DE" sz="2400" dirty="0"/>
              <a:t> Diese Lizenz erlaubt es anderen, das Werk zu teilen, solange </a:t>
            </a:r>
            <a:r>
              <a:rPr lang="de-DE" sz="2400" dirty="0" smtClean="0"/>
              <a:t>der/die Urheber*in </a:t>
            </a:r>
            <a:r>
              <a:rPr lang="de-DE" sz="2400" dirty="0"/>
              <a:t>korrekt genannt wird. Die kommerzielle Nutzung des Werks und die Erstellung abgeleiteter Werke sind jedoch nicht gestattet.</a:t>
            </a:r>
          </a:p>
        </p:txBody>
      </p:sp>
    </p:spTree>
    <p:extLst>
      <p:ext uri="{BB962C8B-B14F-4D97-AF65-F5344CB8AC3E}">
        <p14:creationId xmlns:p14="http://schemas.microsoft.com/office/powerpoint/2010/main" val="36671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b="1" dirty="0" smtClean="0"/>
              <a:t>OER-Communities</a:t>
            </a:r>
            <a:endParaRPr lang="de-DE" sz="4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Vom Zip-File zur weltweiten Community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57" y="685800"/>
            <a:ext cx="2717275" cy="194314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394356" y="2628945"/>
            <a:ext cx="32951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Quelle: Screenshot </a:t>
            </a:r>
            <a:r>
              <a:rPr lang="de-DE" sz="800" dirty="0" err="1" smtClean="0"/>
              <a:t>Orca.nrw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8965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Private Tauschbörsen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tx1"/>
                </a:solidFill>
              </a:rPr>
              <a:t>Wenig rechtssicher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tx1"/>
                </a:solidFill>
              </a:rPr>
              <a:t>Wahrscheinliche Urheberrechtsverletzungen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tx1"/>
                </a:solidFill>
              </a:rPr>
              <a:t>Unstrukturierte Sammlungen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4" name="Multiplizieren 3"/>
          <p:cNvSpPr/>
          <p:nvPr/>
        </p:nvSpPr>
        <p:spPr>
          <a:xfrm>
            <a:off x="1425146" y="3737459"/>
            <a:ext cx="3847070" cy="30068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31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Tausch im Kolleg*innenkreis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tx1"/>
                </a:solidFill>
              </a:rPr>
              <a:t>Wenig rechtssicher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tx1"/>
                </a:solidFill>
              </a:rPr>
              <a:t>Wahrscheinliche Urheberrechtsverletzungen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tx1"/>
                </a:solidFill>
              </a:rPr>
              <a:t>Unstrukturierte Sammlungen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4" name="Multiplizieren 3"/>
          <p:cNvSpPr/>
          <p:nvPr/>
        </p:nvSpPr>
        <p:spPr>
          <a:xfrm>
            <a:off x="2331308" y="3737459"/>
            <a:ext cx="3847070" cy="30068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67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Internetseiten wie „4Teacher.de“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tx1"/>
                </a:solidFill>
              </a:rPr>
              <a:t>mäßig rechtssicher (keine Grafiken, Bilder etc.)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tx1"/>
                </a:solidFill>
              </a:rPr>
              <a:t>unbekannte Urheberrechtsverletzungen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tx1"/>
                </a:solidFill>
              </a:rPr>
              <a:t>Strukturierte Sammlungen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4" name="Multiplizieren 3"/>
          <p:cNvSpPr/>
          <p:nvPr/>
        </p:nvSpPr>
        <p:spPr>
          <a:xfrm>
            <a:off x="2331308" y="3737459"/>
            <a:ext cx="3847070" cy="30068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248" y="685800"/>
            <a:ext cx="3053299" cy="206563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732108" y="2751438"/>
            <a:ext cx="31880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 Screenshot 4teachers.de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09647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b="1" dirty="0"/>
              <a:t>Rechtliche Absicherung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</a:rPr>
              <a:t>OER sind in der Regel unter einer offenen Lizenz </a:t>
            </a:r>
            <a:r>
              <a:rPr lang="de-DE" sz="2400" dirty="0" smtClean="0">
                <a:solidFill>
                  <a:schemeClr val="tx1"/>
                </a:solidFill>
              </a:rPr>
              <a:t>veröffentlicht: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tx1"/>
                </a:solidFill>
              </a:rPr>
              <a:t>Erlaubt Nutzer*innen die </a:t>
            </a:r>
            <a:r>
              <a:rPr lang="de-DE" sz="2400" dirty="0">
                <a:solidFill>
                  <a:schemeClr val="tx1"/>
                </a:solidFill>
              </a:rPr>
              <a:t>Materialien frei zu verwenden, anzupassen und </a:t>
            </a:r>
            <a:r>
              <a:rPr lang="de-DE" sz="2400" dirty="0" smtClean="0">
                <a:solidFill>
                  <a:schemeClr val="tx1"/>
                </a:solidFill>
              </a:rPr>
              <a:t>weiterzuverbreiten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de-DE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tx1"/>
                </a:solidFill>
              </a:rPr>
              <a:t>Bietet </a:t>
            </a:r>
            <a:r>
              <a:rPr lang="de-DE" sz="2400" dirty="0">
                <a:solidFill>
                  <a:schemeClr val="tx1"/>
                </a:solidFill>
              </a:rPr>
              <a:t>eine rechtliche Sicherheit, da die </a:t>
            </a:r>
            <a:r>
              <a:rPr lang="de-DE" sz="2400" dirty="0" smtClean="0">
                <a:solidFill>
                  <a:schemeClr val="tx1"/>
                </a:solidFill>
              </a:rPr>
              <a:t>Nutzer*innen </a:t>
            </a:r>
            <a:r>
              <a:rPr lang="de-DE" sz="2400" dirty="0">
                <a:solidFill>
                  <a:schemeClr val="tx1"/>
                </a:solidFill>
              </a:rPr>
              <a:t>klar wissen, welche Handlungen erlaubt sind und welche nicht.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685800"/>
            <a:ext cx="2254933" cy="12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Offizielle OER-Communities wie </a:t>
            </a:r>
            <a:r>
              <a:rPr lang="de-DE" dirty="0" err="1" smtClean="0"/>
              <a:t>ORCA.nrw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tx1"/>
                </a:solidFill>
              </a:rPr>
              <a:t>Lizensierte, rechtssichere Bilder, Grafiken, Texte,…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tx1"/>
                </a:solidFill>
              </a:rPr>
              <a:t>unwahrscheinliches Urheberrechtsverletzungsrisiko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tx1"/>
                </a:solidFill>
              </a:rPr>
              <a:t>Strukturierte Sammlungen, Metadaten, Versionsverfolgung,…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tx1"/>
                </a:solidFill>
              </a:rPr>
              <a:t>Austausch mit Urheber*innen möglich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tx1"/>
                </a:solidFill>
              </a:rPr>
              <a:t>Peer-Review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" name="Smiley 4"/>
          <p:cNvSpPr/>
          <p:nvPr/>
        </p:nvSpPr>
        <p:spPr>
          <a:xfrm>
            <a:off x="3361039" y="4004506"/>
            <a:ext cx="2446637" cy="2355106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103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800" b="1" dirty="0" smtClean="0"/>
              <a:t>Lehrreputation durch „OER“</a:t>
            </a:r>
            <a:endParaRPr lang="de-DE" sz="4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Von neidischen Studierenden bis zu „Lehrer Schmidt“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23" y="2866865"/>
            <a:ext cx="5450064" cy="33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Weitergegebenes Lehr-/Lernmaterial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/>
                </a:solidFill>
              </a:rPr>
              <a:t>Online gestelltes Lehr-/Lernmaterial wird oft durch Studierende weitergegeben</a:t>
            </a:r>
          </a:p>
          <a:p>
            <a:r>
              <a:rPr lang="de-DE" sz="2400" dirty="0" smtClean="0">
                <a:solidFill>
                  <a:schemeClr val="tx1"/>
                </a:solidFill>
              </a:rPr>
              <a:t>Bei lizenziertem Material bleibt dieses mit Ihrem Namen verbunden und evtl. Änderungen werden nachvollziehbar.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Nachweis Erteilter Lehre und Lehrerfahrung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/>
                </a:solidFill>
              </a:rPr>
              <a:t>Bei der Nachverwendung von bereitgestellten Lehr-/Lernmaterialen bleiben Sie im Austausch und können unter Umständen selbst wieder auf aktualisierte Versionen zurückgreifen.</a:t>
            </a:r>
          </a:p>
          <a:p>
            <a:r>
              <a:rPr lang="de-DE" sz="2400" dirty="0" smtClean="0">
                <a:solidFill>
                  <a:schemeClr val="tx1"/>
                </a:solidFill>
              </a:rPr>
              <a:t>In Vorstellungsgesprächen können Sie über aktive OER-Beteiligung Lehrerfolge nachweisen.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Lehre bekommt einen Namen und ein Gesicht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/>
                </a:solidFill>
              </a:rPr>
              <a:t>Bei Lehrvideoproduktionen werden Ihre Bildungsmaterialien maximal personalisiert.</a:t>
            </a:r>
          </a:p>
          <a:p>
            <a:r>
              <a:rPr lang="de-DE" sz="2400" dirty="0" smtClean="0">
                <a:solidFill>
                  <a:schemeClr val="tx1"/>
                </a:solidFill>
              </a:rPr>
              <a:t>Ihr Name wird zum „Gesprächsthema“ bei erfolgreicher OER-Produktion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Vom Anonymen Lehrenden zum Medialen Superstar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/>
                </a:solidFill>
              </a:rPr>
              <a:t>Durch </a:t>
            </a:r>
            <a:r>
              <a:rPr lang="de-DE" sz="2400" dirty="0" err="1" smtClean="0">
                <a:solidFill>
                  <a:schemeClr val="tx1"/>
                </a:solidFill>
              </a:rPr>
              <a:t>Social</a:t>
            </a:r>
            <a:r>
              <a:rPr lang="de-DE" sz="2400" dirty="0" smtClean="0">
                <a:solidFill>
                  <a:schemeClr val="tx1"/>
                </a:solidFill>
              </a:rPr>
              <a:t> Media können multimediale Formate große Verbreitung finden.</a:t>
            </a:r>
          </a:p>
          <a:p>
            <a:r>
              <a:rPr lang="de-DE" sz="2400" dirty="0" smtClean="0">
                <a:solidFill>
                  <a:schemeClr val="tx1"/>
                </a:solidFill>
              </a:rPr>
              <a:t>Parallel oder alternativ zur Forschung, bekommt Lehre einen besonderen Stellenwert in Ihrer beruflichen Vita.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0130" y="329514"/>
            <a:ext cx="1021491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 smtClean="0"/>
              <a:t>Vielen Dank </a:t>
            </a:r>
          </a:p>
          <a:p>
            <a:pPr algn="ctr"/>
            <a:endParaRPr lang="de-DE" sz="4400" dirty="0" smtClean="0"/>
          </a:p>
          <a:p>
            <a:pPr algn="ctr"/>
            <a:r>
              <a:rPr lang="de-DE" sz="4400" dirty="0" smtClean="0"/>
              <a:t>für Ihre Aufmerksamkeit</a:t>
            </a:r>
            <a:r>
              <a:rPr lang="de-DE" sz="4400" dirty="0" smtClean="0"/>
              <a:t>!</a:t>
            </a:r>
          </a:p>
          <a:p>
            <a:pPr algn="ctr"/>
            <a:endParaRPr lang="de-DE" sz="4400" dirty="0"/>
          </a:p>
          <a:p>
            <a:pPr algn="ctr"/>
            <a:r>
              <a:rPr lang="de-DE" sz="1100" dirty="0" smtClean="0"/>
              <a:t>Cc-0 Lizenz André Urban – Bergische </a:t>
            </a:r>
            <a:r>
              <a:rPr lang="de-DE" sz="1100" smtClean="0"/>
              <a:t>Universität Wuppertal</a:t>
            </a:r>
            <a:endParaRPr lang="de-DE" sz="1100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r>
              <a:rPr lang="de-DE" dirty="0" smtClean="0">
                <a:hlinkClick r:id="rId2"/>
              </a:rPr>
              <a:t>aurban@uni-wuppertal.de</a:t>
            </a:r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Dezernat 6.4 – Servicestelle akademische Personalentwicklung</a:t>
            </a:r>
          </a:p>
          <a:p>
            <a:pPr algn="ctr"/>
            <a:r>
              <a:rPr lang="de-DE" dirty="0" smtClean="0"/>
              <a:t>Uniservice Digitalisierung Lehre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7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15544" y="885732"/>
            <a:ext cx="799894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Bei der Verwendung herkömmlicher Bildungsmaterialien, die urheberrechtlich geschützt sind, besteht immer die Gefahr von Verletzungen des Urheberrechts</a:t>
            </a:r>
            <a:r>
              <a:rPr lang="de-DE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Durch </a:t>
            </a:r>
            <a:r>
              <a:rPr lang="de-DE" sz="2400" dirty="0"/>
              <a:t>den Einsatz von OER können Bildungseinrichtungen und Lehrkräfte sicherstellen, dass sie keine urheberrechtlich geschützten Materialien ohne Genehmigung nutzen. </a:t>
            </a:r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Die </a:t>
            </a:r>
            <a:r>
              <a:rPr lang="de-DE" sz="2400" dirty="0"/>
              <a:t>offenen Lizenzen bei OER ermöglichen eine klare rechtliche Grundlage für die Verwendung und Anpassung der Materialien.</a:t>
            </a:r>
          </a:p>
        </p:txBody>
      </p:sp>
    </p:spTree>
    <p:extLst>
      <p:ext uri="{BB962C8B-B14F-4D97-AF65-F5344CB8AC3E}">
        <p14:creationId xmlns:p14="http://schemas.microsoft.com/office/powerpoint/2010/main" val="42816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15544" y="885732"/>
            <a:ext cx="88227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Vermeidung von Abmahnungen: </a:t>
            </a:r>
            <a:endParaRPr lang="de-DE" sz="2400" dirty="0" smtClean="0"/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OER </a:t>
            </a:r>
            <a:r>
              <a:rPr lang="de-DE" sz="2400" dirty="0"/>
              <a:t>bieten eine erhöhte Sicherheit vor rechtlichen Konflikten und Abmahnungen. </a:t>
            </a:r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Durch </a:t>
            </a:r>
            <a:r>
              <a:rPr lang="de-DE" sz="2400" dirty="0"/>
              <a:t>die Verwendung von Materialien mit offenen Lizenzen wird das Risiko von </a:t>
            </a:r>
            <a:r>
              <a:rPr lang="de-DE" sz="2400" dirty="0" smtClean="0"/>
              <a:t>Urheberrechtsverletzungen </a:t>
            </a:r>
            <a:r>
              <a:rPr lang="de-DE" sz="2400" dirty="0"/>
              <a:t>reduziert, da die Lizenzbedingungen klar festgelegt sind und eine legale Verwendung </a:t>
            </a:r>
            <a:r>
              <a:rPr lang="de-DE" sz="2400" dirty="0" smtClean="0"/>
              <a:t>ermöglicht wird.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15544" y="885732"/>
            <a:ext cx="89792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Einhaltung von Bildungsstandards: </a:t>
            </a:r>
            <a:endParaRPr lang="de-DE" sz="2400" dirty="0" smtClean="0"/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OER </a:t>
            </a:r>
            <a:r>
              <a:rPr lang="de-DE" sz="2400" dirty="0"/>
              <a:t>können den Anforderungen und Bildungsstandards in Deutschland entsprechen. </a:t>
            </a:r>
            <a:endParaRPr lang="de-DE" sz="2400" dirty="0" smtClean="0"/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Lehrkräfte </a:t>
            </a:r>
            <a:r>
              <a:rPr lang="de-DE" sz="2400" dirty="0"/>
              <a:t>können OER nutzen und anpassen, um den spezifischen Anforderungen ihres Unterrichts gerecht zu werden, während sie gleichzeitig sicherstellen, dass die verwendeten Materialien den Bildungsstandards entsprechen.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15544" y="885732"/>
            <a:ext cx="799894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Förderung der Transparenz: </a:t>
            </a:r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OER </a:t>
            </a:r>
            <a:r>
              <a:rPr lang="de-DE" sz="2400" dirty="0"/>
              <a:t>fördern die Transparenz im Bildungsbereich, da die offenen Lizenzen es ermöglichen, den Ursprung und die Nutzung der Materialien nachzuverfolgen</a:t>
            </a:r>
            <a:r>
              <a:rPr lang="de-DE" sz="2400" dirty="0" smtClean="0"/>
              <a:t>.</a:t>
            </a:r>
          </a:p>
          <a:p>
            <a:r>
              <a:rPr lang="de-DE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Dies </a:t>
            </a:r>
            <a:r>
              <a:rPr lang="de-DE" sz="2400" dirty="0"/>
              <a:t>kann dazu beitragen, rechtliche Unsicherheiten zu vermeiden und das Vertrauen in den Einsatz digitaler Bildungsmaterialien zu stärken.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96" y="5096932"/>
            <a:ext cx="9794318" cy="1507067"/>
          </a:xfrm>
        </p:spPr>
        <p:txBody>
          <a:bodyPr>
            <a:noAutofit/>
          </a:bodyPr>
          <a:lstStyle/>
          <a:p>
            <a:r>
              <a:rPr lang="de-DE" sz="4800" b="1" dirty="0" smtClean="0"/>
              <a:t>Korrespondierende Urheberrechts-Paragraphen</a:t>
            </a:r>
            <a:endParaRPr lang="de-DE" sz="4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3596" y="84438"/>
            <a:ext cx="8534400" cy="3754395"/>
          </a:xfrm>
        </p:spPr>
        <p:txBody>
          <a:bodyPr>
            <a:no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§ </a:t>
            </a:r>
            <a:r>
              <a:rPr lang="de-DE" sz="2400" b="1" dirty="0" smtClean="0">
                <a:solidFill>
                  <a:schemeClr val="tx1"/>
                </a:solidFill>
              </a:rPr>
              <a:t>51 </a:t>
            </a:r>
            <a:r>
              <a:rPr lang="de-DE" sz="2400" b="1" dirty="0" err="1" smtClean="0">
                <a:solidFill>
                  <a:schemeClr val="tx1"/>
                </a:solidFill>
              </a:rPr>
              <a:t>UrhWissG</a:t>
            </a:r>
            <a:r>
              <a:rPr lang="de-DE" sz="2400" b="1" dirty="0" smtClean="0">
                <a:solidFill>
                  <a:schemeClr val="tx1"/>
                </a:solidFill>
              </a:rPr>
              <a:t> - Zitierrecht: </a:t>
            </a:r>
          </a:p>
          <a:p>
            <a:r>
              <a:rPr lang="de-DE" sz="2400" dirty="0"/>
              <a:t>Zulässig ist die Vervielfältigung, Verbreitung und öffentliche Wiedergabe eines veröffentlichen Werkes.</a:t>
            </a:r>
          </a:p>
          <a:p>
            <a:r>
              <a:rPr lang="de-DE" sz="2400" dirty="0"/>
              <a:t>Der Zweck muss eine </a:t>
            </a:r>
            <a:r>
              <a:rPr lang="de-DE" sz="2400" b="1" dirty="0"/>
              <a:t>Belegfunktion im wissenschaftlichen Diskurs </a:t>
            </a:r>
            <a:r>
              <a:rPr lang="de-DE" sz="2400" dirty="0"/>
              <a:t>darstellen, eine notwendige fremde Beilage.</a:t>
            </a:r>
          </a:p>
          <a:p>
            <a:r>
              <a:rPr lang="de-DE" sz="2400" dirty="0"/>
              <a:t>Die </a:t>
            </a:r>
            <a:r>
              <a:rPr lang="de-DE" sz="2400" b="1" dirty="0"/>
              <a:t>Quellenangaben</a:t>
            </a:r>
            <a:r>
              <a:rPr lang="de-DE" sz="2400" dirty="0"/>
              <a:t> müssen korrekt und vollständig sein.</a:t>
            </a:r>
          </a:p>
          <a:p>
            <a:r>
              <a:rPr lang="de-DE" sz="2400" dirty="0"/>
              <a:t>Sie dürfen nur in dem </a:t>
            </a:r>
            <a:r>
              <a:rPr lang="de-DE" sz="2400" b="1" dirty="0"/>
              <a:t>Umfang</a:t>
            </a:r>
            <a:r>
              <a:rPr lang="de-DE" sz="2400" dirty="0"/>
              <a:t> zitieren, der für die jeweilige didaktische Situation erforderlich ist.</a:t>
            </a:r>
          </a:p>
          <a:p>
            <a:r>
              <a:rPr lang="de-DE" sz="2400" dirty="0"/>
              <a:t>Erlaubt sind auch Zitate aus Filmen, Musik, Fotos oder Multimediawerken wie z.B. Webseiten.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571" y="685800"/>
            <a:ext cx="1546545" cy="241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56735" y="1400084"/>
            <a:ext cx="854263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§ </a:t>
            </a:r>
            <a:r>
              <a:rPr lang="de-DE" sz="2400" b="1" dirty="0" smtClean="0"/>
              <a:t>60a </a:t>
            </a:r>
            <a:r>
              <a:rPr lang="de-DE" sz="2400" b="1" dirty="0" err="1" smtClean="0"/>
              <a:t>UrhWissG</a:t>
            </a:r>
            <a:r>
              <a:rPr lang="de-DE" sz="2400" b="1" dirty="0" smtClean="0"/>
              <a:t> – Unterricht und Lehre: </a:t>
            </a:r>
          </a:p>
          <a:p>
            <a:endParaRPr lang="de-DE" sz="24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400" dirty="0"/>
              <a:t>erlaubt es, für die Lehre an Bildungseinrichtungen </a:t>
            </a:r>
            <a:r>
              <a:rPr lang="de-DE" sz="2400" b="1" dirty="0"/>
              <a:t>max. 15 % </a:t>
            </a:r>
            <a:r>
              <a:rPr lang="de-DE" sz="2400" dirty="0"/>
              <a:t>eines veröffentlichten Werkes zustimmungsfrei zu nutzen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400" dirty="0"/>
              <a:t>zur Veranschaulichung des Lernstoffes in der Präsenzlehre, beim E-Learning, bei Prüfungen, in der Gruppenarbeit einschließlich der Vor- bzw. Nachbereitung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400" dirty="0"/>
              <a:t>erlaubt ist die Nutzung eines </a:t>
            </a:r>
            <a:r>
              <a:rPr lang="de-DE" sz="2400" b="1" dirty="0"/>
              <a:t>vollständigen Werkes</a:t>
            </a:r>
            <a:r>
              <a:rPr lang="de-DE" sz="2400" dirty="0"/>
              <a:t>, wenn es vergriffen, verwaist oder von geringem Umfang ist</a:t>
            </a:r>
          </a:p>
        </p:txBody>
      </p:sp>
    </p:spTree>
    <p:extLst>
      <p:ext uri="{BB962C8B-B14F-4D97-AF65-F5344CB8AC3E}">
        <p14:creationId xmlns:p14="http://schemas.microsoft.com/office/powerpoint/2010/main" val="28893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56735" y="1400084"/>
            <a:ext cx="854263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§ </a:t>
            </a:r>
            <a:r>
              <a:rPr lang="de-DE" sz="2400" b="1" dirty="0" smtClean="0"/>
              <a:t>60a </a:t>
            </a:r>
            <a:r>
              <a:rPr lang="de-DE" sz="2400" b="1" dirty="0" err="1" smtClean="0"/>
              <a:t>UrhWissG</a:t>
            </a:r>
            <a:r>
              <a:rPr lang="de-DE" sz="2400" b="1" dirty="0" smtClean="0"/>
              <a:t> – Unterricht und Lehre: </a:t>
            </a:r>
          </a:p>
          <a:p>
            <a:endParaRPr lang="de-DE" sz="24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400" b="1" dirty="0"/>
              <a:t>geringer Umfang </a:t>
            </a:r>
            <a:r>
              <a:rPr lang="de-DE" sz="2400" dirty="0"/>
              <a:t>liegt vor bei Druckwerken bis zu 25 Seiten, Noten </a:t>
            </a:r>
            <a:r>
              <a:rPr lang="de-DE" sz="2400" dirty="0" smtClean="0"/>
              <a:t>bis </a:t>
            </a:r>
            <a:r>
              <a:rPr lang="de-DE" sz="2400" dirty="0"/>
              <a:t>6 Seiten, Musik und Filme bis 5 Minuten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400" dirty="0"/>
              <a:t>nicht erlaubt ist die Nutzung zur reinen Unterhaltung sowie aus kommerziellen Gründen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400" dirty="0"/>
              <a:t>nicht erlaubt ist zudem das Zugänglichmachen eines fremden Werkes für nicht berechtigte Personen – </a:t>
            </a:r>
            <a:r>
              <a:rPr lang="de-DE" sz="2400" b="1" dirty="0"/>
              <a:t>Zugriffs- oder Passwortschutz erforderlich!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400" dirty="0"/>
              <a:t>Ausgenommen von der Schrankenprivilegierung sind zudem Artikel aus Zeitungen und Kioskzeitschriften sowie Schulbücher und Bild-Tonaufzeichnungen von öffentlichen Vorträgen. </a:t>
            </a:r>
          </a:p>
        </p:txBody>
      </p:sp>
    </p:spTree>
    <p:extLst>
      <p:ext uri="{BB962C8B-B14F-4D97-AF65-F5344CB8AC3E}">
        <p14:creationId xmlns:p14="http://schemas.microsoft.com/office/powerpoint/2010/main" val="11615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1048</Words>
  <Application>Microsoft Office PowerPoint</Application>
  <PresentationFormat>Breitbild</PresentationFormat>
  <Paragraphs>113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Courier New</vt:lpstr>
      <vt:lpstr>Wingdings</vt:lpstr>
      <vt:lpstr>Wingdings 3</vt:lpstr>
      <vt:lpstr>Ion</vt:lpstr>
      <vt:lpstr>Offene Bildungsressourcen (OER)</vt:lpstr>
      <vt:lpstr>Rechtliche Absicherung </vt:lpstr>
      <vt:lpstr>PowerPoint-Präsentation</vt:lpstr>
      <vt:lpstr>PowerPoint-Präsentation</vt:lpstr>
      <vt:lpstr>PowerPoint-Präsentation</vt:lpstr>
      <vt:lpstr>PowerPoint-Präsentation</vt:lpstr>
      <vt:lpstr>Korrespondierende Urheberrechts-Paragraphen</vt:lpstr>
      <vt:lpstr>PowerPoint-Präsentation</vt:lpstr>
      <vt:lpstr>PowerPoint-Präsentation</vt:lpstr>
      <vt:lpstr>PowerPoint-Präsentation</vt:lpstr>
      <vt:lpstr>Creative Commons als OER-Lizenzmodelle</vt:lpstr>
      <vt:lpstr>PowerPoint-Präsentation</vt:lpstr>
      <vt:lpstr>PowerPoint-Präsentation</vt:lpstr>
      <vt:lpstr>PowerPoint-Präsentation</vt:lpstr>
      <vt:lpstr>PowerPoint-Präsentation</vt:lpstr>
      <vt:lpstr>OER-Communities</vt:lpstr>
      <vt:lpstr>Private Tauschbörsen</vt:lpstr>
      <vt:lpstr>Tausch im Kolleg*innenkreis</vt:lpstr>
      <vt:lpstr>Internetseiten wie „4Teacher.de“</vt:lpstr>
      <vt:lpstr>Offizielle OER-Communities wie ORCA.nrw</vt:lpstr>
      <vt:lpstr>Lehrreputation durch „OER“</vt:lpstr>
      <vt:lpstr>Weitergegebenes Lehr-/Lernmaterial</vt:lpstr>
      <vt:lpstr>Nachweis Erteilter Lehre und Lehrerfahrung</vt:lpstr>
      <vt:lpstr>Lehre bekommt einen Namen und ein Gesicht</vt:lpstr>
      <vt:lpstr>Vom Anonymen Lehrenden zum Medialen Superstar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Offene Bildungsressourcen (OER)</dc:title>
  <dc:creator>Urban, Andre</dc:creator>
  <cp:lastModifiedBy>Urban, Andre</cp:lastModifiedBy>
  <cp:revision>22</cp:revision>
  <dcterms:created xsi:type="dcterms:W3CDTF">2023-05-23T11:59:36Z</dcterms:created>
  <dcterms:modified xsi:type="dcterms:W3CDTF">2023-06-05T13:44:16Z</dcterms:modified>
</cp:coreProperties>
</file>