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5"/>
  </p:notesMasterIdLst>
  <p:sldIdLst>
    <p:sldId id="256" r:id="rId2"/>
    <p:sldId id="260" r:id="rId3"/>
    <p:sldId id="278" r:id="rId4"/>
    <p:sldId id="274" r:id="rId5"/>
    <p:sldId id="275" r:id="rId6"/>
    <p:sldId id="262" r:id="rId7"/>
    <p:sldId id="263" r:id="rId8"/>
    <p:sldId id="277" r:id="rId9"/>
    <p:sldId id="266" r:id="rId10"/>
    <p:sldId id="267" r:id="rId11"/>
    <p:sldId id="276" r:id="rId12"/>
    <p:sldId id="269" r:id="rId13"/>
    <p:sldId id="270" r:id="rId14"/>
    <p:sldId id="298" r:id="rId15"/>
    <p:sldId id="299" r:id="rId16"/>
    <p:sldId id="300" r:id="rId17"/>
    <p:sldId id="301" r:id="rId18"/>
    <p:sldId id="272" r:id="rId19"/>
    <p:sldId id="292" r:id="rId20"/>
    <p:sldId id="293" r:id="rId21"/>
    <p:sldId id="296" r:id="rId22"/>
    <p:sldId id="297" r:id="rId23"/>
    <p:sldId id="271" r:id="rId2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818"/>
    <a:srgbClr val="17A817"/>
    <a:srgbClr val="178D39"/>
    <a:srgbClr val="33CC33"/>
    <a:srgbClr val="00CC00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71" autoAdjust="0"/>
    <p:restoredTop sz="95673" autoAdjust="0"/>
  </p:normalViewPr>
  <p:slideViewPr>
    <p:cSldViewPr showGuides="1">
      <p:cViewPr varScale="1">
        <p:scale>
          <a:sx n="139" d="100"/>
          <a:sy n="139" d="100"/>
        </p:scale>
        <p:origin x="115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4B460-0948-41C3-8A92-BC228FA980CB}" type="datetimeFigureOut">
              <a:rPr lang="de-DE" smtClean="0"/>
              <a:t>24.01.24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06AE4-FE40-407A-BE44-EAEE394A0B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89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1707654"/>
            <a:ext cx="8640960" cy="136815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84B818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BC1E395B-B355-D144-996C-70C643526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" y="39740"/>
            <a:ext cx="2493077" cy="685636"/>
          </a:xfrm>
          <a:prstGeom prst="rect">
            <a:avLst/>
          </a:prstGeom>
        </p:spPr>
      </p:pic>
      <p:cxnSp>
        <p:nvCxnSpPr>
          <p:cNvPr id="6" name="Gerade Verbindung 8">
            <a:extLst>
              <a:ext uri="{FF2B5EF4-FFF2-40B4-BE49-F238E27FC236}">
                <a16:creationId xmlns:a16="http://schemas.microsoft.com/office/drawing/2014/main" id="{031D30EE-5D59-8140-9B23-7D14B8E1A5C5}"/>
              </a:ext>
            </a:extLst>
          </p:cNvPr>
          <p:cNvCxnSpPr/>
          <p:nvPr userDrawn="1"/>
        </p:nvCxnSpPr>
        <p:spPr>
          <a:xfrm>
            <a:off x="-50688" y="932610"/>
            <a:ext cx="919468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AE2257B-BAB8-B7C5-120F-6209A19D38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77" y="157566"/>
            <a:ext cx="2303221" cy="567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89F0C4-ABE4-5686-4B1C-0C0358519F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2700" y="59390"/>
            <a:ext cx="1257212" cy="802046"/>
          </a:xfrm>
          <a:prstGeom prst="rect">
            <a:avLst/>
          </a:prstGeom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53A727F7-D4C3-3B41-2B96-B86524F768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2" y="40394"/>
            <a:ext cx="1329218" cy="79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1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215" y="267494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50825" y="1060128"/>
            <a:ext cx="8642350" cy="3671590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 b="0" i="0">
                <a:solidFill>
                  <a:schemeClr val="tx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defRPr>
            </a:lvl1pPr>
            <a:lvl2pPr marL="742950" indent="-285750">
              <a:buClr>
                <a:srgbClr val="84B818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rgbClr val="84B818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4B818"/>
              </a:buClr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6416" y="4876006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91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61238" y="419415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2"/>
          </p:nvPr>
        </p:nvSpPr>
        <p:spPr>
          <a:xfrm>
            <a:off x="251520" y="1203598"/>
            <a:ext cx="4104456" cy="352048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4B818"/>
              </a:buClr>
              <a:buNone/>
              <a:defRPr sz="2400" b="0" i="0">
                <a:solidFill>
                  <a:schemeClr val="tx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4788024" y="1203598"/>
            <a:ext cx="4104456" cy="3520487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84B818"/>
              </a:buClr>
              <a:buFont typeface="Arial" panose="020B0604020202020204" pitchFamily="34" charset="0"/>
              <a:buChar char="•"/>
              <a:defRPr sz="2400">
                <a:latin typeface="Akkurat" panose="02000503040000020004" pitchFamily="2" charset="0"/>
              </a:defRPr>
            </a:lvl2pPr>
            <a:lvl3pPr marL="914400" indent="0">
              <a:buClr>
                <a:srgbClr val="84B818"/>
              </a:buClr>
              <a:buFont typeface="Arial" panose="020B0604020202020204" pitchFamily="34" charset="0"/>
              <a:buNone/>
              <a:defRPr sz="2400" b="0" i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defRPr>
            </a:lvl3pPr>
            <a:lvl4pPr marL="1600200" indent="-228600">
              <a:buClr>
                <a:srgbClr val="84B818"/>
              </a:buClr>
              <a:buFont typeface="Arial" panose="020B0604020202020204" pitchFamily="34" charset="0"/>
              <a:buChar char="•"/>
              <a:defRPr sz="1800">
                <a:latin typeface="Akkurat" panose="02000503040000020004" pitchFamily="2" charset="0"/>
              </a:defRPr>
            </a:lvl4pPr>
            <a:lvl5pPr>
              <a:defRPr sz="1800">
                <a:latin typeface="Akkurat" panose="02000503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52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1520" y="419415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251522" y="1203598"/>
            <a:ext cx="4104453" cy="3513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4788024" y="1210122"/>
            <a:ext cx="4104456" cy="3513963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 b="0" i="0">
                <a:solidFill>
                  <a:schemeClr val="tx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defRPr>
            </a:lvl1pPr>
            <a:lvl2pPr marL="742950" indent="-285750">
              <a:buClr>
                <a:srgbClr val="84B818"/>
              </a:buClr>
              <a:buFont typeface="Arial" panose="020B0604020202020204" pitchFamily="34" charset="0"/>
              <a:buChar char="•"/>
              <a:defRPr sz="2400">
                <a:latin typeface="Akkurat" panose="02000503040000020004" pitchFamily="2" charset="0"/>
              </a:defRPr>
            </a:lvl2pPr>
            <a:lvl3pPr marL="1143000" indent="-228600">
              <a:buClr>
                <a:srgbClr val="84B818"/>
              </a:buClr>
              <a:buFont typeface="Arial" panose="020B0604020202020204" pitchFamily="34" charset="0"/>
              <a:buChar char="•"/>
              <a:defRPr sz="2000">
                <a:latin typeface="Akkurat" panose="02000503040000020004" pitchFamily="2" charset="0"/>
              </a:defRPr>
            </a:lvl3pPr>
            <a:lvl4pPr marL="1600200" indent="-228600">
              <a:buClr>
                <a:srgbClr val="84B818"/>
              </a:buClr>
              <a:buFont typeface="Arial" panose="020B0604020202020204" pitchFamily="34" charset="0"/>
              <a:buChar char="•"/>
              <a:defRPr sz="1800">
                <a:latin typeface="Akkurat" panose="02000503040000020004" pitchFamily="2" charset="0"/>
              </a:defRPr>
            </a:lvl4pPr>
            <a:lvl5pPr>
              <a:defRPr sz="1800">
                <a:latin typeface="Akkurat" panose="02000503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93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520" y="419415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251520" y="1203598"/>
            <a:ext cx="4104456" cy="3520487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 b="0" i="0">
                <a:solidFill>
                  <a:schemeClr val="tx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defRPr>
            </a:lvl1pPr>
            <a:lvl2pPr marL="742950" indent="-285750">
              <a:buClr>
                <a:srgbClr val="84B818"/>
              </a:buClr>
              <a:buFont typeface="Arial" panose="020B0604020202020204" pitchFamily="34" charset="0"/>
              <a:buChar char="•"/>
              <a:defRPr sz="2400">
                <a:latin typeface="Akkurat" panose="02000503040000020004" pitchFamily="2" charset="0"/>
              </a:defRPr>
            </a:lvl2pPr>
            <a:lvl3pPr marL="1143000" indent="-228600">
              <a:buClr>
                <a:srgbClr val="84B818"/>
              </a:buClr>
              <a:buFont typeface="Arial" panose="020B0604020202020204" pitchFamily="34" charset="0"/>
              <a:buChar char="•"/>
              <a:defRPr sz="2000">
                <a:latin typeface="Akkurat" panose="02000503040000020004" pitchFamily="2" charset="0"/>
              </a:defRPr>
            </a:lvl3pPr>
            <a:lvl4pPr marL="1600200" indent="-228600">
              <a:buClr>
                <a:srgbClr val="84B818"/>
              </a:buClr>
              <a:buFont typeface="Arial" panose="020B0604020202020204" pitchFamily="34" charset="0"/>
              <a:buChar char="•"/>
              <a:defRPr sz="1800">
                <a:latin typeface="Akkurat" panose="02000503040000020004" pitchFamily="2" charset="0"/>
              </a:defRPr>
            </a:lvl4pPr>
            <a:lvl5pPr>
              <a:defRPr sz="1800">
                <a:latin typeface="Akkurat" panose="02000503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4788027" y="1198920"/>
            <a:ext cx="4104453" cy="3520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24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8870" y="424093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idx="10"/>
          </p:nvPr>
        </p:nvSpPr>
        <p:spPr>
          <a:xfrm>
            <a:off x="251520" y="1275606"/>
            <a:ext cx="4104453" cy="34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>
          <a:xfrm>
            <a:off x="4788027" y="1275606"/>
            <a:ext cx="4104453" cy="344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icon to add picture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718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520" y="411510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1275606"/>
            <a:ext cx="8640960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4876006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23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0"/>
          <a:stretch/>
        </p:blipFill>
        <p:spPr bwMode="auto">
          <a:xfrm>
            <a:off x="1423511" y="4272166"/>
            <a:ext cx="591654" cy="4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0"/>
          <a:stretch/>
        </p:blipFill>
        <p:spPr bwMode="auto">
          <a:xfrm rot="10800000">
            <a:off x="7143817" y="4316877"/>
            <a:ext cx="591654" cy="4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72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37567" y="4764596"/>
            <a:ext cx="3056704" cy="2554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marL="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800" kern="1200">
                <a:solidFill>
                  <a:srgbClr val="565656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Lars Kolk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4923279" y="415243"/>
            <a:ext cx="39608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nl-NL" altLang="de-DE" sz="1500" dirty="0">
              <a:solidFill>
                <a:srgbClr val="565656"/>
              </a:solidFill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</a:endParaRPr>
          </a:p>
        </p:txBody>
      </p:sp>
    </p:spTree>
    <p:extLst>
      <p:ext uri="{BB962C8B-B14F-4D97-AF65-F5344CB8AC3E}">
        <p14:creationId xmlns:p14="http://schemas.microsoft.com/office/powerpoint/2010/main" val="249934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0" r:id="rId2"/>
    <p:sldLayoutId id="2147483722" r:id="rId3"/>
    <p:sldLayoutId id="2147483738" r:id="rId4"/>
    <p:sldLayoutId id="2147483723" r:id="rId5"/>
    <p:sldLayoutId id="2147483737" r:id="rId6"/>
    <p:sldLayoutId id="2147483725" r:id="rId7"/>
    <p:sldLayoutId id="2147483741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pdata.net/permissions/coordinators" TargetMode="External"/><Relationship Id="rId2" Type="http://schemas.openxmlformats.org/officeDocument/2006/relationships/hyperlink" Target="https://hepdata-submission.readthedocs.io/en/late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hepdata.net/record/sandbox" TargetMode="External"/><Relationship Id="rId4" Type="http://schemas.openxmlformats.org/officeDocument/2006/relationships/hyperlink" Target="https://pypi.org/project/hepdata-validator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ivet.hepforge.org/rivet-coverage" TargetMode="External"/><Relationship Id="rId2" Type="http://schemas.openxmlformats.org/officeDocument/2006/relationships/hyperlink" Target="https://rivet.hepforg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gitlab.com/hepcedar/rivet/tree/release-3-1-x#getting-start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hepcedar/rivet" TargetMode="External"/><Relationship Id="rId2" Type="http://schemas.openxmlformats.org/officeDocument/2006/relationships/hyperlink" Target="https://rivetval.web.cern.ch/rivetval/HEPM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hepcedar/rivet" TargetMode="External"/><Relationship Id="rId2" Type="http://schemas.openxmlformats.org/officeDocument/2006/relationships/hyperlink" Target="https://rivetval.web.cern.ch/rivetval/HEPM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ivet.hepforge.org/" TargetMode="External"/><Relationship Id="rId2" Type="http://schemas.openxmlformats.org/officeDocument/2006/relationships/hyperlink" Target="https://www.hepdata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lhcb-simulation.web.cern.ch/WPG/Rivet/index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pdata.net/record/ins778842" TargetMode="External"/><Relationship Id="rId2" Type="http://schemas.openxmlformats.org/officeDocument/2006/relationships/hyperlink" Target="https://www.hepdata.net/record/ins17541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pirehep.net/literature/89123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pdata.net/permissions/coordinators" TargetMode="External"/><Relationship Id="rId2" Type="http://schemas.openxmlformats.org/officeDocument/2006/relationships/hyperlink" Target="https://hepdata-submission.readthedocs.io/en/late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hepdata.net/record/sandbox" TargetMode="External"/><Relationship Id="rId4" Type="http://schemas.openxmlformats.org/officeDocument/2006/relationships/hyperlink" Target="https://pypi.org/project/hepdata-validato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31BE-C155-C651-C13E-4E2FA365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47614"/>
            <a:ext cx="8640960" cy="1368152"/>
          </a:xfrm>
        </p:spPr>
        <p:txBody>
          <a:bodyPr/>
          <a:lstStyle/>
          <a:p>
            <a:r>
              <a:rPr lang="en-GB" sz="3000" dirty="0"/>
              <a:t>A </a:t>
            </a:r>
            <a:r>
              <a:rPr lang="en-GB" sz="3000" dirty="0" err="1"/>
              <a:t>RIVETing</a:t>
            </a:r>
            <a:r>
              <a:rPr lang="en-GB" sz="3000" dirty="0"/>
              <a:t> journey: </a:t>
            </a:r>
            <a:br>
              <a:rPr lang="en-GB" sz="3000" dirty="0"/>
            </a:br>
            <a:r>
              <a:rPr lang="en-GB" sz="3000" dirty="0"/>
              <a:t>Analysis Preservation and Generator Tuning in High Energy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BC8D2-7E4E-09C0-6323-4BD001D38360}"/>
              </a:ext>
            </a:extLst>
          </p:cNvPr>
          <p:cNvSpPr txBox="1"/>
          <p:nvPr/>
        </p:nvSpPr>
        <p:spPr>
          <a:xfrm>
            <a:off x="1538798" y="3291830"/>
            <a:ext cx="6066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Johannes Albrecht, Hans Dembinski, </a:t>
            </a:r>
            <a:r>
              <a:rPr lang="en-GB" b="1" dirty="0"/>
              <a:t>Lars Kolk</a:t>
            </a:r>
          </a:p>
          <a:p>
            <a:pPr algn="ctr"/>
            <a:endParaRPr lang="en-GB" b="1" dirty="0"/>
          </a:p>
          <a:p>
            <a:pPr algn="ctr"/>
            <a:r>
              <a:rPr lang="en-GB" dirty="0"/>
              <a:t>Workshop on the tuning of hadronic interaction models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Wuppertal, 24.01.2024</a:t>
            </a:r>
          </a:p>
        </p:txBody>
      </p:sp>
    </p:spTree>
    <p:extLst>
      <p:ext uri="{BB962C8B-B14F-4D97-AF65-F5344CB8AC3E}">
        <p14:creationId xmlns:p14="http://schemas.microsoft.com/office/powerpoint/2010/main" val="332125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CDE3-E161-DE95-FA79-FD1ED2A0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HEPData</a:t>
            </a:r>
            <a:r>
              <a:rPr lang="en-GB" dirty="0"/>
              <a:t>-Submissions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A6E5B-0C14-EE9B-9D8C-5937E4835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060128"/>
            <a:ext cx="4321174" cy="3671590"/>
          </a:xfrm>
        </p:spPr>
        <p:txBody>
          <a:bodyPr/>
          <a:lstStyle/>
          <a:p>
            <a:r>
              <a:rPr lang="en-GB" sz="1400" dirty="0"/>
              <a:t>Each submission consists of …</a:t>
            </a:r>
          </a:p>
          <a:p>
            <a:r>
              <a:rPr lang="en-GB" sz="1400" dirty="0"/>
              <a:t>One </a:t>
            </a:r>
            <a:r>
              <a:rPr lang="en-GB" sz="1400" dirty="0" err="1">
                <a:solidFill>
                  <a:srgbClr val="84B818"/>
                </a:solidFill>
              </a:rPr>
              <a:t>submission.yaml</a:t>
            </a:r>
            <a:endParaRPr lang="en-GB" sz="1400" dirty="0">
              <a:solidFill>
                <a:srgbClr val="84B818"/>
              </a:solidFill>
            </a:endParaRPr>
          </a:p>
          <a:p>
            <a:pPr lvl="1"/>
            <a:r>
              <a:rPr lang="en-GB" sz="1400" dirty="0"/>
              <a:t>Links to every table in the submission</a:t>
            </a:r>
          </a:p>
          <a:p>
            <a:pPr lvl="1"/>
            <a:r>
              <a:rPr lang="en-GB" sz="1400" dirty="0"/>
              <a:t>Provides metadata for the </a:t>
            </a:r>
            <a:r>
              <a:rPr lang="en-GB" sz="1400" dirty="0" err="1"/>
              <a:t>HEPData</a:t>
            </a:r>
            <a:r>
              <a:rPr lang="en-GB" sz="1400" dirty="0"/>
              <a:t> entry </a:t>
            </a:r>
          </a:p>
          <a:p>
            <a:r>
              <a:rPr lang="en-GB" sz="1400" dirty="0"/>
              <a:t>One </a:t>
            </a:r>
            <a:r>
              <a:rPr lang="en-GB" sz="1400" dirty="0">
                <a:solidFill>
                  <a:srgbClr val="84B818"/>
                </a:solidFill>
              </a:rPr>
              <a:t>.</a:t>
            </a:r>
            <a:r>
              <a:rPr lang="en-GB" sz="1400" dirty="0" err="1">
                <a:solidFill>
                  <a:srgbClr val="84B818"/>
                </a:solidFill>
              </a:rPr>
              <a:t>yaml</a:t>
            </a:r>
            <a:r>
              <a:rPr lang="en-GB" sz="1400" dirty="0">
                <a:solidFill>
                  <a:srgbClr val="84B818"/>
                </a:solidFill>
              </a:rPr>
              <a:t> </a:t>
            </a:r>
            <a:r>
              <a:rPr lang="en-GB" sz="1400" dirty="0"/>
              <a:t>file for every table in the entry</a:t>
            </a:r>
          </a:p>
          <a:p>
            <a:pPr lvl="1"/>
            <a:r>
              <a:rPr lang="en-GB" sz="1400" dirty="0"/>
              <a:t>Contain data points, errors</a:t>
            </a:r>
          </a:p>
          <a:p>
            <a:r>
              <a:rPr lang="en-GB" sz="1400" dirty="0"/>
              <a:t>Refer to </a:t>
            </a:r>
            <a:r>
              <a:rPr lang="en-GB" sz="1400" dirty="0">
                <a:solidFill>
                  <a:srgbClr val="84B81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documentation</a:t>
            </a:r>
            <a:r>
              <a:rPr lang="en-GB" sz="1400" dirty="0"/>
              <a:t> or previously uploaded entries </a:t>
            </a:r>
            <a:r>
              <a:rPr lang="en-GB" sz="1400" dirty="0">
                <a:sym typeface="Wingdings" pitchFamily="2" charset="2"/>
              </a:rPr>
              <a:t>: )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Contact your </a:t>
            </a:r>
            <a:r>
              <a:rPr lang="en-GB" sz="1400" dirty="0">
                <a:solidFill>
                  <a:srgbClr val="84B81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coordinator</a:t>
            </a:r>
            <a:r>
              <a:rPr lang="en-GB" sz="1400" dirty="0"/>
              <a:t> to initiate a submission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Use </a:t>
            </a:r>
            <a:r>
              <a:rPr lang="en-GB" sz="1400" dirty="0">
                <a:solidFill>
                  <a:srgbClr val="84B81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hepdata-validator</a:t>
            </a:r>
            <a:r>
              <a:rPr lang="en-GB" sz="1400" dirty="0">
                <a:solidFill>
                  <a:srgbClr val="84B818"/>
                </a:solidFill>
              </a:rPr>
              <a:t> </a:t>
            </a:r>
            <a:r>
              <a:rPr lang="en-GB" sz="1400" dirty="0"/>
              <a:t>or </a:t>
            </a:r>
            <a:r>
              <a:rPr lang="en-GB" sz="1400" dirty="0">
                <a:solidFill>
                  <a:srgbClr val="84B81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HEPData sandbox </a:t>
            </a:r>
            <a:r>
              <a:rPr lang="en-GB" sz="1400" dirty="0"/>
              <a:t>to validate your files</a:t>
            </a:r>
          </a:p>
          <a:p>
            <a:endParaRPr lang="en-GB" sz="1400" dirty="0"/>
          </a:p>
          <a:p>
            <a:pPr lvl="1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B32DB-0A00-9E00-92DC-EE8F59966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42DF3-7987-1139-8880-16E2D67D5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1046039"/>
            <a:ext cx="4211030" cy="35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2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F7E4B-4B5C-7386-59DB-3D5D7EF39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8D3B65-DC87-7EAC-954A-518F5D25B94B}"/>
              </a:ext>
            </a:extLst>
          </p:cNvPr>
          <p:cNvSpPr/>
          <p:nvPr/>
        </p:nvSpPr>
        <p:spPr>
          <a:xfrm>
            <a:off x="0" y="1707654"/>
            <a:ext cx="9144000" cy="2952328"/>
          </a:xfrm>
          <a:prstGeom prst="rect">
            <a:avLst/>
          </a:prstGeom>
          <a:solidFill>
            <a:srgbClr val="84B818"/>
          </a:solidFill>
          <a:ln>
            <a:solidFill>
              <a:srgbClr val="84B8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42F07-5EF4-1702-953B-31F19422BBD7}"/>
              </a:ext>
            </a:extLst>
          </p:cNvPr>
          <p:cNvSpPr txBox="1"/>
          <p:nvPr/>
        </p:nvSpPr>
        <p:spPr>
          <a:xfrm>
            <a:off x="-13688" y="516692"/>
            <a:ext cx="32271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rgbClr val="84B818"/>
                </a:solidFill>
              </a:rPr>
              <a:t>RIVET</a:t>
            </a:r>
          </a:p>
        </p:txBody>
      </p:sp>
    </p:spTree>
    <p:extLst>
      <p:ext uri="{BB962C8B-B14F-4D97-AF65-F5344CB8AC3E}">
        <p14:creationId xmlns:p14="http://schemas.microsoft.com/office/powerpoint/2010/main" val="294494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D92F-E629-94E7-A157-E702BFAB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Rivet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0034D-4500-CEC4-5D56-B97B50BAA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060128"/>
            <a:ext cx="5833343" cy="3671590"/>
          </a:xfrm>
        </p:spPr>
        <p:txBody>
          <a:bodyPr/>
          <a:lstStyle/>
          <a:p>
            <a:r>
              <a:rPr lang="en-GB" sz="1400" b="1" dirty="0">
                <a:solidFill>
                  <a:srgbClr val="84B81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Rivet</a:t>
            </a:r>
            <a:r>
              <a:rPr lang="en-GB" sz="1400" b="1" dirty="0">
                <a:solidFill>
                  <a:srgbClr val="84B818"/>
                </a:solidFill>
              </a:rPr>
              <a:t>:</a:t>
            </a:r>
            <a:r>
              <a:rPr lang="en-GB" sz="1400" dirty="0"/>
              <a:t> Most widespread way by which analysis code from the LHC and other high-energy collider experiments is preserved. </a:t>
            </a:r>
          </a:p>
          <a:p>
            <a:pPr lvl="1"/>
            <a:r>
              <a:rPr lang="en-GB" sz="1400" dirty="0"/>
              <a:t>Used for generator tuning</a:t>
            </a:r>
          </a:p>
          <a:p>
            <a:pPr lvl="1"/>
            <a:r>
              <a:rPr lang="en-GB" sz="1400" dirty="0"/>
              <a:t>Provides set of experimental analyses</a:t>
            </a:r>
          </a:p>
          <a:p>
            <a:pPr lvl="1"/>
            <a:r>
              <a:rPr lang="en-GB" sz="1400" dirty="0"/>
              <a:t>Rivet </a:t>
            </a:r>
            <a:r>
              <a:rPr lang="en-GB" sz="1400" dirty="0">
                <a:solidFill>
                  <a:srgbClr val="84B81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wishlist</a:t>
            </a:r>
            <a:r>
              <a:rPr lang="en-GB" sz="1400" dirty="0">
                <a:solidFill>
                  <a:srgbClr val="84B818"/>
                </a:solidFill>
              </a:rPr>
              <a:t>, </a:t>
            </a:r>
            <a:r>
              <a:rPr lang="en-GB" sz="1400" dirty="0">
                <a:solidFill>
                  <a:srgbClr val="84B81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installation</a:t>
            </a:r>
            <a:endParaRPr lang="en-GB" sz="1400" dirty="0">
              <a:solidFill>
                <a:srgbClr val="84B818"/>
              </a:solidFill>
            </a:endParaRPr>
          </a:p>
          <a:p>
            <a:pPr lvl="1"/>
            <a:endParaRPr lang="en-GB" sz="1400" dirty="0">
              <a:solidFill>
                <a:srgbClr val="84B818"/>
              </a:solidFill>
            </a:endParaRPr>
          </a:p>
          <a:p>
            <a:r>
              <a:rPr lang="en-GB" sz="1400" dirty="0"/>
              <a:t>Analysis name: &lt;Experiment&gt;_&lt;</a:t>
            </a:r>
            <a:r>
              <a:rPr lang="en-GB" sz="1400" dirty="0" err="1"/>
              <a:t>publication_year</a:t>
            </a:r>
            <a:r>
              <a:rPr lang="en-GB" sz="1400" dirty="0"/>
              <a:t>&gt;_I&lt;</a:t>
            </a:r>
            <a:r>
              <a:rPr lang="en-GB" sz="1400" dirty="0" err="1"/>
              <a:t>InspireID</a:t>
            </a:r>
            <a:r>
              <a:rPr lang="en-GB" sz="1400" dirty="0"/>
              <a:t>&gt;</a:t>
            </a:r>
          </a:p>
          <a:p>
            <a:pPr lvl="1"/>
            <a:r>
              <a:rPr lang="en-GB" sz="1400" dirty="0"/>
              <a:t>E.g.: LHCB_2021_I1889335</a:t>
            </a:r>
          </a:p>
          <a:p>
            <a:pPr lvl="1"/>
            <a:endParaRPr lang="en-GB" sz="1400" dirty="0"/>
          </a:p>
          <a:p>
            <a:r>
              <a:rPr lang="en-GB" sz="1400" dirty="0"/>
              <a:t>Each Rivet-analysis consists of one …</a:t>
            </a:r>
          </a:p>
          <a:p>
            <a:pPr lvl="1"/>
            <a:r>
              <a:rPr lang="en-GB" sz="1400" dirty="0">
                <a:solidFill>
                  <a:srgbClr val="84B818"/>
                </a:solidFill>
              </a:rPr>
              <a:t>.cc </a:t>
            </a:r>
            <a:r>
              <a:rPr lang="en-GB" sz="1400" dirty="0"/>
              <a:t>file containing the analysis code</a:t>
            </a:r>
          </a:p>
          <a:p>
            <a:pPr lvl="1"/>
            <a:r>
              <a:rPr lang="en-GB" sz="1400" dirty="0">
                <a:solidFill>
                  <a:srgbClr val="84B818"/>
                </a:solidFill>
              </a:rPr>
              <a:t>.</a:t>
            </a:r>
            <a:r>
              <a:rPr lang="en-GB" sz="1400" dirty="0" err="1">
                <a:solidFill>
                  <a:srgbClr val="84B818"/>
                </a:solidFill>
              </a:rPr>
              <a:t>yoda</a:t>
            </a:r>
            <a:r>
              <a:rPr lang="en-GB" sz="1400" dirty="0">
                <a:solidFill>
                  <a:srgbClr val="84B818"/>
                </a:solidFill>
              </a:rPr>
              <a:t> </a:t>
            </a:r>
            <a:r>
              <a:rPr lang="en-GB" sz="1400" dirty="0"/>
              <a:t>file containing the data points (from </a:t>
            </a:r>
            <a:r>
              <a:rPr lang="en-GB" sz="1400" dirty="0" err="1"/>
              <a:t>HEPData</a:t>
            </a:r>
            <a:r>
              <a:rPr lang="en-GB" sz="1400" dirty="0"/>
              <a:t>)</a:t>
            </a:r>
          </a:p>
          <a:p>
            <a:pPr lvl="1"/>
            <a:r>
              <a:rPr lang="en-GB" sz="1400" dirty="0">
                <a:solidFill>
                  <a:srgbClr val="84B818"/>
                </a:solidFill>
              </a:rPr>
              <a:t>.info </a:t>
            </a:r>
            <a:r>
              <a:rPr lang="en-GB" sz="1400" dirty="0"/>
              <a:t>file containing metadata</a:t>
            </a:r>
          </a:p>
          <a:p>
            <a:pPr lvl="1"/>
            <a:r>
              <a:rPr lang="en-GB" sz="1400" dirty="0">
                <a:solidFill>
                  <a:srgbClr val="84B818"/>
                </a:solidFill>
              </a:rPr>
              <a:t>.plot </a:t>
            </a:r>
            <a:r>
              <a:rPr lang="en-GB" sz="1400" dirty="0"/>
              <a:t>file setting plotting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83F1D-C2D5-983C-40AB-3E100EC87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05928-69E9-568D-7FDD-2FB3726E02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4909" r="-1" b="12273"/>
          <a:stretch/>
        </p:blipFill>
        <p:spPr>
          <a:xfrm>
            <a:off x="6385605" y="1779662"/>
            <a:ext cx="218309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7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AAE0-AB9B-E93B-3D39-2CE4C865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15" y="267494"/>
            <a:ext cx="5327897" cy="504056"/>
          </a:xfrm>
        </p:spPr>
        <p:txBody>
          <a:bodyPr/>
          <a:lstStyle/>
          <a:p>
            <a:r>
              <a:rPr lang="en-GB" sz="2800" dirty="0"/>
              <a:t>Rivet Analysis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C6AED-4322-E884-D564-D3905ED73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060128"/>
            <a:ext cx="5041255" cy="3671590"/>
          </a:xfrm>
        </p:spPr>
        <p:txBody>
          <a:bodyPr/>
          <a:lstStyle/>
          <a:p>
            <a:r>
              <a:rPr lang="en-GB" sz="1400" dirty="0"/>
              <a:t>An analysis is usually written in </a:t>
            </a:r>
            <a:r>
              <a:rPr lang="en-GB" sz="1400" b="1" dirty="0"/>
              <a:t>one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84B818"/>
                </a:solidFill>
              </a:rPr>
              <a:t>.cc </a:t>
            </a:r>
            <a:r>
              <a:rPr lang="en-GB" sz="1400" dirty="0"/>
              <a:t>file containing</a:t>
            </a:r>
          </a:p>
          <a:p>
            <a:pPr lvl="1"/>
            <a:r>
              <a:rPr lang="en-GB" sz="1400" dirty="0"/>
              <a:t>A no-argument constructor</a:t>
            </a:r>
          </a:p>
          <a:p>
            <a:pPr lvl="1"/>
            <a:r>
              <a:rPr lang="en-GB" sz="1400" dirty="0"/>
              <a:t>Three analysis event loop methods: </a:t>
            </a:r>
          </a:p>
          <a:p>
            <a:pPr lvl="2">
              <a:buFont typeface="+mj-lt"/>
              <a:buAutoNum type="arabicPeriod"/>
            </a:pPr>
            <a:r>
              <a:rPr lang="en-GB" sz="1000" dirty="0" err="1">
                <a:solidFill>
                  <a:srgbClr val="84B818"/>
                </a:solidFill>
              </a:rPr>
              <a:t>init</a:t>
            </a:r>
            <a:r>
              <a:rPr lang="en-GB" sz="1000" dirty="0">
                <a:solidFill>
                  <a:srgbClr val="84B818"/>
                </a:solidFill>
              </a:rPr>
              <a:t>: </a:t>
            </a:r>
            <a:r>
              <a:rPr lang="en-GB" sz="800" dirty="0"/>
              <a:t>book histograms, initialise counters, etc.</a:t>
            </a:r>
            <a:endParaRPr lang="en-GB" sz="1000" dirty="0"/>
          </a:p>
          <a:p>
            <a:pPr lvl="2">
              <a:buFont typeface="+mj-lt"/>
              <a:buAutoNum type="arabicPeriod"/>
            </a:pPr>
            <a:r>
              <a:rPr lang="en-GB" sz="1000" dirty="0" err="1">
                <a:solidFill>
                  <a:srgbClr val="84B818"/>
                </a:solidFill>
              </a:rPr>
              <a:t>analyze</a:t>
            </a:r>
            <a:r>
              <a:rPr lang="en-GB" sz="1000" dirty="0">
                <a:solidFill>
                  <a:srgbClr val="84B818"/>
                </a:solidFill>
              </a:rPr>
              <a:t>: </a:t>
            </a:r>
            <a:r>
              <a:rPr lang="en-GB" sz="900" dirty="0"/>
              <a:t>per event: select particles, apply cuts, construct observables, fill histograms etc.</a:t>
            </a:r>
          </a:p>
          <a:p>
            <a:pPr lvl="2">
              <a:buFont typeface="+mj-lt"/>
              <a:buAutoNum type="arabicPeriod"/>
            </a:pPr>
            <a:r>
              <a:rPr lang="en-GB" sz="1000" dirty="0">
                <a:solidFill>
                  <a:srgbClr val="84B818"/>
                </a:solidFill>
              </a:rPr>
              <a:t>finalize: </a:t>
            </a:r>
            <a:r>
              <a:rPr lang="en-GB" sz="800" dirty="0"/>
              <a:t>normalize/scale/divide histograms, tuples, etc.</a:t>
            </a:r>
            <a:endParaRPr lang="en-GB" sz="1000" dirty="0">
              <a:solidFill>
                <a:srgbClr val="84B818"/>
              </a:solidFill>
            </a:endParaRPr>
          </a:p>
          <a:p>
            <a:pPr lvl="1"/>
            <a:r>
              <a:rPr lang="en-GB" sz="1400" dirty="0"/>
              <a:t>A minimal hook into the plugin system</a:t>
            </a:r>
          </a:p>
          <a:p>
            <a:endParaRPr lang="en-GB" sz="1600" dirty="0"/>
          </a:p>
          <a:p>
            <a:r>
              <a:rPr lang="en-GB" sz="1400" dirty="0"/>
              <a:t>Projections: observable calculator objects that are called by the analysis' </a:t>
            </a:r>
            <a:r>
              <a:rPr lang="en-GB" sz="1400" dirty="0">
                <a:solidFill>
                  <a:srgbClr val="84B818"/>
                </a:solidFill>
              </a:rPr>
              <a:t>apply(event)</a:t>
            </a:r>
            <a:r>
              <a:rPr lang="en-GB" sz="1400" dirty="0"/>
              <a:t> method.</a:t>
            </a:r>
          </a:p>
          <a:p>
            <a:pPr lvl="1"/>
            <a:r>
              <a:rPr lang="en-GB" sz="1400" dirty="0"/>
              <a:t>Refer to projection declared in </a:t>
            </a:r>
            <a:r>
              <a:rPr lang="en-GB" sz="1400" dirty="0" err="1">
                <a:solidFill>
                  <a:srgbClr val="84B818"/>
                </a:solidFill>
              </a:rPr>
              <a:t>init</a:t>
            </a:r>
            <a:r>
              <a:rPr lang="en-GB" sz="1400" dirty="0"/>
              <a:t> method </a:t>
            </a:r>
          </a:p>
          <a:p>
            <a:endParaRPr lang="en-GB" sz="1000" dirty="0"/>
          </a:p>
          <a:p>
            <a:r>
              <a:rPr lang="en-GB" sz="1400" dirty="0"/>
              <a:t>Compiled via </a:t>
            </a:r>
            <a:r>
              <a:rPr lang="en-GB" sz="1400" dirty="0">
                <a:solidFill>
                  <a:srgbClr val="84B818"/>
                </a:solidFill>
              </a:rPr>
              <a:t>rivet-build &lt;NAME&gt;.cc</a:t>
            </a:r>
          </a:p>
          <a:p>
            <a:pPr lvl="1"/>
            <a:r>
              <a:rPr lang="en-GB" sz="1400" dirty="0"/>
              <a:t>Generates a </a:t>
            </a:r>
            <a:r>
              <a:rPr lang="en-GB" sz="1400" dirty="0" err="1">
                <a:solidFill>
                  <a:srgbClr val="84B818"/>
                </a:solidFill>
              </a:rPr>
              <a:t>RivetAnalysis.so</a:t>
            </a:r>
            <a:r>
              <a:rPr lang="en-GB" sz="1400" dirty="0">
                <a:solidFill>
                  <a:srgbClr val="84B818"/>
                </a:solidFill>
              </a:rPr>
              <a:t> </a:t>
            </a:r>
            <a:r>
              <a:rPr lang="en-GB" sz="1400" dirty="0"/>
              <a:t>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63E7C-66E9-B943-B73F-1E07E5C70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113CA-7C94-6C1C-35A5-BDC0B3310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52" y="0"/>
            <a:ext cx="2832657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2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AAE0-AB9B-E93B-3D39-2CE4C865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15" y="267494"/>
            <a:ext cx="5327897" cy="504056"/>
          </a:xfrm>
        </p:spPr>
        <p:txBody>
          <a:bodyPr/>
          <a:lstStyle/>
          <a:p>
            <a:r>
              <a:rPr lang="en-GB" sz="2800" dirty="0"/>
              <a:t>Rivet Analysis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C6AED-4322-E884-D564-D3905ED73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060128"/>
            <a:ext cx="5041255" cy="3671590"/>
          </a:xfrm>
        </p:spPr>
        <p:txBody>
          <a:bodyPr/>
          <a:lstStyle/>
          <a:p>
            <a:r>
              <a:rPr lang="en-GB" sz="1400" dirty="0"/>
              <a:t>An analysis is usually written in </a:t>
            </a:r>
            <a:r>
              <a:rPr lang="en-GB" sz="1400" b="1" dirty="0"/>
              <a:t>one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84B818"/>
                </a:solidFill>
              </a:rPr>
              <a:t>.cc </a:t>
            </a:r>
            <a:r>
              <a:rPr lang="en-GB" sz="1400" dirty="0"/>
              <a:t>file containing</a:t>
            </a:r>
          </a:p>
          <a:p>
            <a:pPr lvl="1"/>
            <a:r>
              <a:rPr lang="en-GB" sz="1400" dirty="0"/>
              <a:t>A no-argument constructor</a:t>
            </a:r>
          </a:p>
          <a:p>
            <a:pPr lvl="1"/>
            <a:r>
              <a:rPr lang="en-GB" sz="1400" dirty="0"/>
              <a:t>Three analysis event loop methods: </a:t>
            </a:r>
          </a:p>
          <a:p>
            <a:pPr lvl="2">
              <a:buFont typeface="+mj-lt"/>
              <a:buAutoNum type="arabicPeriod"/>
            </a:pPr>
            <a:r>
              <a:rPr lang="en-GB" sz="1000" dirty="0" err="1">
                <a:solidFill>
                  <a:srgbClr val="84B818"/>
                </a:solidFill>
              </a:rPr>
              <a:t>init</a:t>
            </a:r>
            <a:r>
              <a:rPr lang="en-GB" sz="1000" dirty="0">
                <a:solidFill>
                  <a:srgbClr val="84B818"/>
                </a:solidFill>
              </a:rPr>
              <a:t>: </a:t>
            </a:r>
            <a:r>
              <a:rPr lang="en-GB" sz="800" dirty="0"/>
              <a:t>book histograms, initialise counters, etc.</a:t>
            </a:r>
            <a:endParaRPr lang="en-GB" sz="1000" dirty="0"/>
          </a:p>
          <a:p>
            <a:pPr lvl="2">
              <a:buFont typeface="+mj-lt"/>
              <a:buAutoNum type="arabicPeriod"/>
            </a:pPr>
            <a:r>
              <a:rPr lang="en-GB" sz="1000" dirty="0" err="1">
                <a:solidFill>
                  <a:srgbClr val="84B818"/>
                </a:solidFill>
              </a:rPr>
              <a:t>analyze</a:t>
            </a:r>
            <a:r>
              <a:rPr lang="en-GB" sz="1000" dirty="0">
                <a:solidFill>
                  <a:srgbClr val="84B818"/>
                </a:solidFill>
              </a:rPr>
              <a:t>: </a:t>
            </a:r>
            <a:r>
              <a:rPr lang="en-GB" sz="900" dirty="0"/>
              <a:t>per event: select particles, apply cuts, construct observables, fill histograms etc.</a:t>
            </a:r>
          </a:p>
          <a:p>
            <a:pPr lvl="2">
              <a:buFont typeface="+mj-lt"/>
              <a:buAutoNum type="arabicPeriod"/>
            </a:pPr>
            <a:r>
              <a:rPr lang="en-GB" sz="1000" dirty="0">
                <a:solidFill>
                  <a:srgbClr val="84B818"/>
                </a:solidFill>
              </a:rPr>
              <a:t>finalize: </a:t>
            </a:r>
            <a:r>
              <a:rPr lang="en-GB" sz="800" dirty="0"/>
              <a:t>normalize/scale/divide histograms, tuples, etc.</a:t>
            </a:r>
            <a:endParaRPr lang="en-GB" sz="1000" dirty="0">
              <a:solidFill>
                <a:srgbClr val="84B818"/>
              </a:solidFill>
            </a:endParaRPr>
          </a:p>
          <a:p>
            <a:pPr lvl="1"/>
            <a:r>
              <a:rPr lang="en-GB" sz="1400" dirty="0"/>
              <a:t>A minimal hook into the plugin system</a:t>
            </a:r>
          </a:p>
          <a:p>
            <a:endParaRPr lang="en-GB" sz="1600" dirty="0"/>
          </a:p>
          <a:p>
            <a:r>
              <a:rPr lang="en-GB" sz="1400" dirty="0"/>
              <a:t>Projections: observable calculator objects that are called by the analysis' </a:t>
            </a:r>
            <a:r>
              <a:rPr lang="en-GB" sz="1400" dirty="0">
                <a:solidFill>
                  <a:srgbClr val="84B818"/>
                </a:solidFill>
              </a:rPr>
              <a:t>apply(event)</a:t>
            </a:r>
            <a:r>
              <a:rPr lang="en-GB" sz="1400" dirty="0"/>
              <a:t> method.</a:t>
            </a:r>
          </a:p>
          <a:p>
            <a:pPr lvl="1"/>
            <a:r>
              <a:rPr lang="en-GB" sz="1400" dirty="0"/>
              <a:t>Refer to projection declared in </a:t>
            </a:r>
            <a:r>
              <a:rPr lang="en-GB" sz="1400" dirty="0" err="1">
                <a:solidFill>
                  <a:srgbClr val="84B818"/>
                </a:solidFill>
              </a:rPr>
              <a:t>init</a:t>
            </a:r>
            <a:r>
              <a:rPr lang="en-GB" sz="1400" dirty="0"/>
              <a:t> method </a:t>
            </a:r>
          </a:p>
          <a:p>
            <a:endParaRPr lang="en-GB" sz="1000" dirty="0"/>
          </a:p>
          <a:p>
            <a:r>
              <a:rPr lang="en-GB" sz="1400" dirty="0"/>
              <a:t>Compiled via </a:t>
            </a:r>
            <a:r>
              <a:rPr lang="en-GB" sz="1400" dirty="0">
                <a:solidFill>
                  <a:srgbClr val="84B818"/>
                </a:solidFill>
              </a:rPr>
              <a:t>rivet-build &lt;NAME&gt;.cc</a:t>
            </a:r>
          </a:p>
          <a:p>
            <a:pPr lvl="1"/>
            <a:r>
              <a:rPr lang="en-GB" sz="1400" dirty="0"/>
              <a:t>Generates a </a:t>
            </a:r>
            <a:r>
              <a:rPr lang="en-GB" sz="1400" dirty="0" err="1">
                <a:solidFill>
                  <a:srgbClr val="84B818"/>
                </a:solidFill>
              </a:rPr>
              <a:t>RivetAnalysis.so</a:t>
            </a:r>
            <a:r>
              <a:rPr lang="en-GB" sz="1400" dirty="0">
                <a:solidFill>
                  <a:srgbClr val="84B818"/>
                </a:solidFill>
              </a:rPr>
              <a:t> </a:t>
            </a:r>
            <a:r>
              <a:rPr lang="en-GB" sz="1400" dirty="0"/>
              <a:t>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63E7C-66E9-B943-B73F-1E07E5C70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AE7BC-4E6B-6F72-E0A7-520433CE27E4}"/>
              </a:ext>
            </a:extLst>
          </p:cNvPr>
          <p:cNvSpPr/>
          <p:nvPr/>
        </p:nvSpPr>
        <p:spPr>
          <a:xfrm>
            <a:off x="0" y="0"/>
            <a:ext cx="9180512" cy="5143500"/>
          </a:xfrm>
          <a:prstGeom prst="rect">
            <a:avLst/>
          </a:prstGeom>
          <a:solidFill>
            <a:schemeClr val="tx1">
              <a:lumMod val="65000"/>
              <a:lumOff val="35000"/>
              <a:alpha val="7014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B0E67-3FB0-6032-9E3A-ABC46EFC2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19"/>
          <a:stretch/>
        </p:blipFill>
        <p:spPr>
          <a:xfrm>
            <a:off x="683568" y="1060128"/>
            <a:ext cx="7869323" cy="33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3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AAE0-AB9B-E93B-3D39-2CE4C865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15" y="267494"/>
            <a:ext cx="5327897" cy="504056"/>
          </a:xfrm>
        </p:spPr>
        <p:txBody>
          <a:bodyPr/>
          <a:lstStyle/>
          <a:p>
            <a:r>
              <a:rPr lang="en-GB" sz="2800" dirty="0"/>
              <a:t>Rivet Analysis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C6AED-4322-E884-D564-D3905ED73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060128"/>
            <a:ext cx="5041255" cy="3671590"/>
          </a:xfrm>
        </p:spPr>
        <p:txBody>
          <a:bodyPr/>
          <a:lstStyle/>
          <a:p>
            <a:r>
              <a:rPr lang="en-GB" sz="1400" dirty="0"/>
              <a:t>An analysis is usually written in </a:t>
            </a:r>
            <a:r>
              <a:rPr lang="en-GB" sz="1400" b="1" dirty="0"/>
              <a:t>one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84B818"/>
                </a:solidFill>
              </a:rPr>
              <a:t>.cc </a:t>
            </a:r>
            <a:r>
              <a:rPr lang="en-GB" sz="1400" dirty="0"/>
              <a:t>file containing</a:t>
            </a:r>
          </a:p>
          <a:p>
            <a:pPr lvl="1"/>
            <a:r>
              <a:rPr lang="en-GB" sz="1400" dirty="0"/>
              <a:t>A no-argument constructor</a:t>
            </a:r>
          </a:p>
          <a:p>
            <a:pPr lvl="1"/>
            <a:r>
              <a:rPr lang="en-GB" sz="1400" dirty="0"/>
              <a:t>Three analysis event loop methods: </a:t>
            </a:r>
          </a:p>
          <a:p>
            <a:pPr lvl="2">
              <a:buFont typeface="+mj-lt"/>
              <a:buAutoNum type="arabicPeriod"/>
            </a:pPr>
            <a:r>
              <a:rPr lang="en-GB" sz="1000" dirty="0" err="1">
                <a:solidFill>
                  <a:srgbClr val="84B818"/>
                </a:solidFill>
              </a:rPr>
              <a:t>init</a:t>
            </a:r>
            <a:r>
              <a:rPr lang="en-GB" sz="1000" dirty="0">
                <a:solidFill>
                  <a:srgbClr val="84B818"/>
                </a:solidFill>
              </a:rPr>
              <a:t>: </a:t>
            </a:r>
            <a:r>
              <a:rPr lang="en-GB" sz="800" dirty="0"/>
              <a:t>book histograms, initialise counters, etc.</a:t>
            </a:r>
            <a:endParaRPr lang="en-GB" sz="1000" dirty="0"/>
          </a:p>
          <a:p>
            <a:pPr lvl="2">
              <a:buFont typeface="+mj-lt"/>
              <a:buAutoNum type="arabicPeriod"/>
            </a:pPr>
            <a:r>
              <a:rPr lang="en-GB" sz="1000" dirty="0" err="1">
                <a:solidFill>
                  <a:srgbClr val="84B818"/>
                </a:solidFill>
              </a:rPr>
              <a:t>analyze</a:t>
            </a:r>
            <a:r>
              <a:rPr lang="en-GB" sz="1000" dirty="0">
                <a:solidFill>
                  <a:srgbClr val="84B818"/>
                </a:solidFill>
              </a:rPr>
              <a:t>: </a:t>
            </a:r>
            <a:r>
              <a:rPr lang="en-GB" sz="900" dirty="0"/>
              <a:t>per event: select particles, apply cuts, construct observables, fill histograms etc.</a:t>
            </a:r>
          </a:p>
          <a:p>
            <a:pPr lvl="2">
              <a:buFont typeface="+mj-lt"/>
              <a:buAutoNum type="arabicPeriod"/>
            </a:pPr>
            <a:r>
              <a:rPr lang="en-GB" sz="1000" dirty="0">
                <a:solidFill>
                  <a:srgbClr val="84B818"/>
                </a:solidFill>
              </a:rPr>
              <a:t>finalize: </a:t>
            </a:r>
            <a:r>
              <a:rPr lang="en-GB" sz="800" dirty="0"/>
              <a:t>normalize/scale/divide histograms, tuples, etc.</a:t>
            </a:r>
            <a:endParaRPr lang="en-GB" sz="1000" dirty="0">
              <a:solidFill>
                <a:srgbClr val="84B818"/>
              </a:solidFill>
            </a:endParaRPr>
          </a:p>
          <a:p>
            <a:pPr lvl="1"/>
            <a:r>
              <a:rPr lang="en-GB" sz="1400" dirty="0"/>
              <a:t>A minimal hook into the plugin system</a:t>
            </a:r>
          </a:p>
          <a:p>
            <a:endParaRPr lang="en-GB" sz="1600" dirty="0"/>
          </a:p>
          <a:p>
            <a:r>
              <a:rPr lang="en-GB" sz="1400" dirty="0"/>
              <a:t>Projections: observable calculator objects that are called by the analysis' </a:t>
            </a:r>
            <a:r>
              <a:rPr lang="en-GB" sz="1400" dirty="0">
                <a:solidFill>
                  <a:srgbClr val="84B818"/>
                </a:solidFill>
              </a:rPr>
              <a:t>apply(event)</a:t>
            </a:r>
            <a:r>
              <a:rPr lang="en-GB" sz="1400" dirty="0"/>
              <a:t> method.</a:t>
            </a:r>
          </a:p>
          <a:p>
            <a:pPr lvl="1"/>
            <a:r>
              <a:rPr lang="en-GB" sz="1400" dirty="0"/>
              <a:t>Refer to projection declared in </a:t>
            </a:r>
            <a:r>
              <a:rPr lang="en-GB" sz="1400" dirty="0" err="1">
                <a:solidFill>
                  <a:srgbClr val="84B818"/>
                </a:solidFill>
              </a:rPr>
              <a:t>init</a:t>
            </a:r>
            <a:r>
              <a:rPr lang="en-GB" sz="1400" dirty="0"/>
              <a:t> method </a:t>
            </a:r>
          </a:p>
          <a:p>
            <a:endParaRPr lang="en-GB" sz="1000" dirty="0"/>
          </a:p>
          <a:p>
            <a:r>
              <a:rPr lang="en-GB" sz="1400" dirty="0"/>
              <a:t>Compiled via </a:t>
            </a:r>
            <a:r>
              <a:rPr lang="en-GB" sz="1400" dirty="0">
                <a:solidFill>
                  <a:srgbClr val="84B818"/>
                </a:solidFill>
              </a:rPr>
              <a:t>rivet-build &lt;NAME&gt;.cc</a:t>
            </a:r>
          </a:p>
          <a:p>
            <a:pPr lvl="1"/>
            <a:r>
              <a:rPr lang="en-GB" sz="1400" dirty="0"/>
              <a:t>Generates a </a:t>
            </a:r>
            <a:r>
              <a:rPr lang="en-GB" sz="1400" dirty="0" err="1">
                <a:solidFill>
                  <a:srgbClr val="84B818"/>
                </a:solidFill>
              </a:rPr>
              <a:t>RivetAnalysis.so</a:t>
            </a:r>
            <a:r>
              <a:rPr lang="en-GB" sz="1400" dirty="0">
                <a:solidFill>
                  <a:srgbClr val="84B818"/>
                </a:solidFill>
              </a:rPr>
              <a:t> </a:t>
            </a:r>
            <a:r>
              <a:rPr lang="en-GB" sz="1400" dirty="0"/>
              <a:t>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63E7C-66E9-B943-B73F-1E07E5C70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0E72D5-E7AA-C059-55FF-1DC025E2EDA8}"/>
              </a:ext>
            </a:extLst>
          </p:cNvPr>
          <p:cNvSpPr/>
          <p:nvPr/>
        </p:nvSpPr>
        <p:spPr>
          <a:xfrm>
            <a:off x="0" y="0"/>
            <a:ext cx="9180512" cy="5143500"/>
          </a:xfrm>
          <a:prstGeom prst="rect">
            <a:avLst/>
          </a:prstGeom>
          <a:solidFill>
            <a:schemeClr val="tx1">
              <a:lumMod val="65000"/>
              <a:lumOff val="35000"/>
              <a:alpha val="7014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AAEB5-1FA9-01C3-A587-52368F89E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1" b="50210"/>
          <a:stretch/>
        </p:blipFill>
        <p:spPr>
          <a:xfrm>
            <a:off x="611560" y="1101348"/>
            <a:ext cx="7739989" cy="33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2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AAE0-AB9B-E93B-3D39-2CE4C865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15" y="267494"/>
            <a:ext cx="5327897" cy="504056"/>
          </a:xfrm>
        </p:spPr>
        <p:txBody>
          <a:bodyPr/>
          <a:lstStyle/>
          <a:p>
            <a:r>
              <a:rPr lang="en-GB" sz="2800" dirty="0"/>
              <a:t>Rivet Analysis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C6AED-4322-E884-D564-D3905ED73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060128"/>
            <a:ext cx="5041255" cy="3671590"/>
          </a:xfrm>
        </p:spPr>
        <p:txBody>
          <a:bodyPr/>
          <a:lstStyle/>
          <a:p>
            <a:r>
              <a:rPr lang="en-GB" sz="1400" dirty="0"/>
              <a:t>An analysis is usually written in </a:t>
            </a:r>
            <a:r>
              <a:rPr lang="en-GB" sz="1400" b="1" dirty="0"/>
              <a:t>one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84B818"/>
                </a:solidFill>
              </a:rPr>
              <a:t>.cc </a:t>
            </a:r>
            <a:r>
              <a:rPr lang="en-GB" sz="1400" dirty="0"/>
              <a:t>file containing</a:t>
            </a:r>
          </a:p>
          <a:p>
            <a:pPr lvl="1"/>
            <a:r>
              <a:rPr lang="en-GB" sz="1400" dirty="0"/>
              <a:t>A no-argument constructor</a:t>
            </a:r>
          </a:p>
          <a:p>
            <a:pPr lvl="1"/>
            <a:r>
              <a:rPr lang="en-GB" sz="1400" dirty="0"/>
              <a:t>Three analysis event loop methods: </a:t>
            </a:r>
          </a:p>
          <a:p>
            <a:pPr lvl="2">
              <a:buFont typeface="+mj-lt"/>
              <a:buAutoNum type="arabicPeriod"/>
            </a:pPr>
            <a:r>
              <a:rPr lang="en-GB" sz="1000" dirty="0" err="1">
                <a:solidFill>
                  <a:srgbClr val="84B818"/>
                </a:solidFill>
              </a:rPr>
              <a:t>init</a:t>
            </a:r>
            <a:r>
              <a:rPr lang="en-GB" sz="1000" dirty="0">
                <a:solidFill>
                  <a:srgbClr val="84B818"/>
                </a:solidFill>
              </a:rPr>
              <a:t>: </a:t>
            </a:r>
            <a:r>
              <a:rPr lang="en-GB" sz="800" dirty="0"/>
              <a:t>book histograms, initialise counters, etc.</a:t>
            </a:r>
            <a:endParaRPr lang="en-GB" sz="1000" dirty="0"/>
          </a:p>
          <a:p>
            <a:pPr lvl="2">
              <a:buFont typeface="+mj-lt"/>
              <a:buAutoNum type="arabicPeriod"/>
            </a:pPr>
            <a:r>
              <a:rPr lang="en-GB" sz="1000" dirty="0" err="1">
                <a:solidFill>
                  <a:srgbClr val="84B818"/>
                </a:solidFill>
              </a:rPr>
              <a:t>analyze</a:t>
            </a:r>
            <a:r>
              <a:rPr lang="en-GB" sz="1000" dirty="0">
                <a:solidFill>
                  <a:srgbClr val="84B818"/>
                </a:solidFill>
              </a:rPr>
              <a:t>: </a:t>
            </a:r>
            <a:r>
              <a:rPr lang="en-GB" sz="900" dirty="0"/>
              <a:t>per event: select particles, apply cuts, construct observables, fill histograms etc.</a:t>
            </a:r>
          </a:p>
          <a:p>
            <a:pPr lvl="2">
              <a:buFont typeface="+mj-lt"/>
              <a:buAutoNum type="arabicPeriod"/>
            </a:pPr>
            <a:r>
              <a:rPr lang="en-GB" sz="1000" dirty="0">
                <a:solidFill>
                  <a:srgbClr val="84B818"/>
                </a:solidFill>
              </a:rPr>
              <a:t>finalize: </a:t>
            </a:r>
            <a:r>
              <a:rPr lang="en-GB" sz="800" dirty="0"/>
              <a:t>normalize/scale/divide histograms, tuples, etc.</a:t>
            </a:r>
            <a:endParaRPr lang="en-GB" sz="1000" dirty="0">
              <a:solidFill>
                <a:srgbClr val="84B818"/>
              </a:solidFill>
            </a:endParaRPr>
          </a:p>
          <a:p>
            <a:pPr lvl="1"/>
            <a:r>
              <a:rPr lang="en-GB" sz="1400" dirty="0"/>
              <a:t>A minimal hook into the plugin system</a:t>
            </a:r>
          </a:p>
          <a:p>
            <a:endParaRPr lang="en-GB" sz="1600" dirty="0"/>
          </a:p>
          <a:p>
            <a:r>
              <a:rPr lang="en-GB" sz="1400" dirty="0"/>
              <a:t>Projections: observable calculator objects that are called by the analysis' </a:t>
            </a:r>
            <a:r>
              <a:rPr lang="en-GB" sz="1400" dirty="0">
                <a:solidFill>
                  <a:srgbClr val="84B818"/>
                </a:solidFill>
              </a:rPr>
              <a:t>apply(event)</a:t>
            </a:r>
            <a:r>
              <a:rPr lang="en-GB" sz="1400" dirty="0"/>
              <a:t> method.</a:t>
            </a:r>
          </a:p>
          <a:p>
            <a:pPr lvl="1"/>
            <a:r>
              <a:rPr lang="en-GB" sz="1400" dirty="0"/>
              <a:t>Refer to projection declared in </a:t>
            </a:r>
            <a:r>
              <a:rPr lang="en-GB" sz="1400" dirty="0" err="1">
                <a:solidFill>
                  <a:srgbClr val="84B818"/>
                </a:solidFill>
              </a:rPr>
              <a:t>init</a:t>
            </a:r>
            <a:r>
              <a:rPr lang="en-GB" sz="1400" dirty="0"/>
              <a:t> method </a:t>
            </a:r>
          </a:p>
          <a:p>
            <a:endParaRPr lang="en-GB" sz="1000" dirty="0"/>
          </a:p>
          <a:p>
            <a:r>
              <a:rPr lang="en-GB" sz="1400" dirty="0"/>
              <a:t>Compiled via </a:t>
            </a:r>
            <a:r>
              <a:rPr lang="en-GB" sz="1400" dirty="0">
                <a:solidFill>
                  <a:srgbClr val="84B818"/>
                </a:solidFill>
              </a:rPr>
              <a:t>rivet-build &lt;NAME&gt;.cc</a:t>
            </a:r>
          </a:p>
          <a:p>
            <a:pPr lvl="1"/>
            <a:r>
              <a:rPr lang="en-GB" sz="1400" dirty="0"/>
              <a:t>Generates a </a:t>
            </a:r>
            <a:r>
              <a:rPr lang="en-GB" sz="1400" dirty="0" err="1">
                <a:solidFill>
                  <a:srgbClr val="84B818"/>
                </a:solidFill>
              </a:rPr>
              <a:t>RivetAnalysis.so</a:t>
            </a:r>
            <a:r>
              <a:rPr lang="en-GB" sz="1400" dirty="0">
                <a:solidFill>
                  <a:srgbClr val="84B818"/>
                </a:solidFill>
              </a:rPr>
              <a:t> </a:t>
            </a:r>
            <a:r>
              <a:rPr lang="en-GB" sz="1400" dirty="0"/>
              <a:t>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63E7C-66E9-B943-B73F-1E07E5C70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82E6C-0AB4-BB17-EDFC-1DD66E4E68E4}"/>
              </a:ext>
            </a:extLst>
          </p:cNvPr>
          <p:cNvSpPr/>
          <p:nvPr/>
        </p:nvSpPr>
        <p:spPr>
          <a:xfrm>
            <a:off x="0" y="0"/>
            <a:ext cx="9180512" cy="5143500"/>
          </a:xfrm>
          <a:prstGeom prst="rect">
            <a:avLst/>
          </a:prstGeom>
          <a:solidFill>
            <a:schemeClr val="tx1">
              <a:lumMod val="65000"/>
              <a:lumOff val="35000"/>
              <a:alpha val="7014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FBD14-387F-4295-C518-3508A9864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3" b="28059"/>
          <a:stretch/>
        </p:blipFill>
        <p:spPr>
          <a:xfrm>
            <a:off x="611559" y="1131590"/>
            <a:ext cx="796684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89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AAE0-AB9B-E93B-3D39-2CE4C865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15" y="267494"/>
            <a:ext cx="5327897" cy="504056"/>
          </a:xfrm>
        </p:spPr>
        <p:txBody>
          <a:bodyPr/>
          <a:lstStyle/>
          <a:p>
            <a:r>
              <a:rPr lang="en-GB" sz="2800" dirty="0"/>
              <a:t>Rivet Analysis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C6AED-4322-E884-D564-D3905ED73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060128"/>
            <a:ext cx="5041255" cy="3671590"/>
          </a:xfrm>
        </p:spPr>
        <p:txBody>
          <a:bodyPr/>
          <a:lstStyle/>
          <a:p>
            <a:r>
              <a:rPr lang="en-GB" sz="1400" dirty="0"/>
              <a:t>An analysis is usually written in </a:t>
            </a:r>
            <a:r>
              <a:rPr lang="en-GB" sz="1400" b="1" dirty="0"/>
              <a:t>one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84B818"/>
                </a:solidFill>
              </a:rPr>
              <a:t>.cc </a:t>
            </a:r>
            <a:r>
              <a:rPr lang="en-GB" sz="1400" dirty="0"/>
              <a:t>file containing</a:t>
            </a:r>
          </a:p>
          <a:p>
            <a:pPr lvl="1"/>
            <a:r>
              <a:rPr lang="en-GB" sz="1400" dirty="0"/>
              <a:t>A no-argument constructor</a:t>
            </a:r>
          </a:p>
          <a:p>
            <a:pPr lvl="1"/>
            <a:r>
              <a:rPr lang="en-GB" sz="1400" dirty="0"/>
              <a:t>Three analysis event loop methods: </a:t>
            </a:r>
          </a:p>
          <a:p>
            <a:pPr lvl="2">
              <a:buFont typeface="+mj-lt"/>
              <a:buAutoNum type="arabicPeriod"/>
            </a:pPr>
            <a:r>
              <a:rPr lang="en-GB" sz="1000" dirty="0" err="1">
                <a:solidFill>
                  <a:srgbClr val="84B818"/>
                </a:solidFill>
              </a:rPr>
              <a:t>init</a:t>
            </a:r>
            <a:r>
              <a:rPr lang="en-GB" sz="1000" dirty="0">
                <a:solidFill>
                  <a:srgbClr val="84B818"/>
                </a:solidFill>
              </a:rPr>
              <a:t>: </a:t>
            </a:r>
            <a:r>
              <a:rPr lang="en-GB" sz="800" dirty="0"/>
              <a:t>book histograms, initialise counters, etc.</a:t>
            </a:r>
            <a:endParaRPr lang="en-GB" sz="1000" dirty="0"/>
          </a:p>
          <a:p>
            <a:pPr lvl="2">
              <a:buFont typeface="+mj-lt"/>
              <a:buAutoNum type="arabicPeriod"/>
            </a:pPr>
            <a:r>
              <a:rPr lang="en-GB" sz="1000" dirty="0" err="1">
                <a:solidFill>
                  <a:srgbClr val="84B818"/>
                </a:solidFill>
              </a:rPr>
              <a:t>analyze</a:t>
            </a:r>
            <a:r>
              <a:rPr lang="en-GB" sz="1000" dirty="0">
                <a:solidFill>
                  <a:srgbClr val="84B818"/>
                </a:solidFill>
              </a:rPr>
              <a:t>: </a:t>
            </a:r>
            <a:r>
              <a:rPr lang="en-GB" sz="900" dirty="0"/>
              <a:t>per event: select particles, apply cuts, construct observables, fill histograms etc.</a:t>
            </a:r>
          </a:p>
          <a:p>
            <a:pPr lvl="2">
              <a:buFont typeface="+mj-lt"/>
              <a:buAutoNum type="arabicPeriod"/>
            </a:pPr>
            <a:r>
              <a:rPr lang="en-GB" sz="1000" dirty="0">
                <a:solidFill>
                  <a:srgbClr val="84B818"/>
                </a:solidFill>
              </a:rPr>
              <a:t>finalize: </a:t>
            </a:r>
            <a:r>
              <a:rPr lang="en-GB" sz="800" dirty="0"/>
              <a:t>normalize/scale/divide histograms, tuples, etc.</a:t>
            </a:r>
            <a:endParaRPr lang="en-GB" sz="1000" dirty="0">
              <a:solidFill>
                <a:srgbClr val="84B818"/>
              </a:solidFill>
            </a:endParaRPr>
          </a:p>
          <a:p>
            <a:pPr lvl="1"/>
            <a:r>
              <a:rPr lang="en-GB" sz="1400" dirty="0"/>
              <a:t>A minimal hook into the plugin system</a:t>
            </a:r>
          </a:p>
          <a:p>
            <a:endParaRPr lang="en-GB" sz="1600" dirty="0"/>
          </a:p>
          <a:p>
            <a:r>
              <a:rPr lang="en-GB" sz="1400" dirty="0"/>
              <a:t>Projections: observable calculator objects that are called by the analysis' </a:t>
            </a:r>
            <a:r>
              <a:rPr lang="en-GB" sz="1400" dirty="0">
                <a:solidFill>
                  <a:srgbClr val="84B818"/>
                </a:solidFill>
              </a:rPr>
              <a:t>apply(event)</a:t>
            </a:r>
            <a:r>
              <a:rPr lang="en-GB" sz="1400" dirty="0"/>
              <a:t> method.</a:t>
            </a:r>
          </a:p>
          <a:p>
            <a:pPr lvl="1"/>
            <a:r>
              <a:rPr lang="en-GB" sz="1400" dirty="0"/>
              <a:t>Refer to projection declared in </a:t>
            </a:r>
            <a:r>
              <a:rPr lang="en-GB" sz="1400" dirty="0" err="1">
                <a:solidFill>
                  <a:srgbClr val="84B818"/>
                </a:solidFill>
              </a:rPr>
              <a:t>init</a:t>
            </a:r>
            <a:r>
              <a:rPr lang="en-GB" sz="1400" dirty="0"/>
              <a:t> method </a:t>
            </a:r>
          </a:p>
          <a:p>
            <a:endParaRPr lang="en-GB" sz="1000" dirty="0"/>
          </a:p>
          <a:p>
            <a:r>
              <a:rPr lang="en-GB" sz="1400" dirty="0"/>
              <a:t>Compiled via </a:t>
            </a:r>
            <a:r>
              <a:rPr lang="en-GB" sz="1400" dirty="0">
                <a:solidFill>
                  <a:srgbClr val="84B818"/>
                </a:solidFill>
              </a:rPr>
              <a:t>rivet-build &lt;NAME&gt;.cc</a:t>
            </a:r>
          </a:p>
          <a:p>
            <a:pPr lvl="1"/>
            <a:r>
              <a:rPr lang="en-GB" sz="1400" dirty="0"/>
              <a:t>Generates a </a:t>
            </a:r>
            <a:r>
              <a:rPr lang="en-GB" sz="1400" dirty="0" err="1">
                <a:solidFill>
                  <a:srgbClr val="84B818"/>
                </a:solidFill>
              </a:rPr>
              <a:t>RivetAnalysis.so</a:t>
            </a:r>
            <a:r>
              <a:rPr lang="en-GB" sz="1400" dirty="0">
                <a:solidFill>
                  <a:srgbClr val="84B818"/>
                </a:solidFill>
              </a:rPr>
              <a:t> </a:t>
            </a:r>
            <a:r>
              <a:rPr lang="en-GB" sz="1400" dirty="0"/>
              <a:t>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63E7C-66E9-B943-B73F-1E07E5C70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C14CD-8968-0D9D-CDB1-32169232D5A4}"/>
              </a:ext>
            </a:extLst>
          </p:cNvPr>
          <p:cNvSpPr/>
          <p:nvPr/>
        </p:nvSpPr>
        <p:spPr>
          <a:xfrm>
            <a:off x="0" y="0"/>
            <a:ext cx="9180512" cy="5143500"/>
          </a:xfrm>
          <a:prstGeom prst="rect">
            <a:avLst/>
          </a:prstGeom>
          <a:solidFill>
            <a:schemeClr val="tx1">
              <a:lumMod val="65000"/>
              <a:lumOff val="35000"/>
              <a:alpha val="7014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6F6BB-28BB-8417-A678-8A5DA5A2B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66"/>
          <a:stretch/>
        </p:blipFill>
        <p:spPr>
          <a:xfrm>
            <a:off x="560998" y="915566"/>
            <a:ext cx="7936362" cy="38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7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AF30-C8F7-0ED9-3C1F-320385F0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and submitting a Rivet-plugin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7EC8E-2A93-DA61-F077-04CBDAF4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4" y="1060128"/>
            <a:ext cx="4687431" cy="3671590"/>
          </a:xfrm>
        </p:spPr>
        <p:txBody>
          <a:bodyPr/>
          <a:lstStyle/>
          <a:p>
            <a:r>
              <a:rPr lang="en-GB" sz="1400" dirty="0"/>
              <a:t>You can run your compiled code via</a:t>
            </a:r>
            <a:br>
              <a:rPr lang="en-GB" sz="1400" dirty="0"/>
            </a:br>
            <a:r>
              <a:rPr lang="en-GB" sz="1400" dirty="0">
                <a:solidFill>
                  <a:srgbClr val="84B818"/>
                </a:solidFill>
              </a:rPr>
              <a:t>rivet -a &lt;Name&gt; &lt;inputfile&gt;</a:t>
            </a:r>
          </a:p>
          <a:p>
            <a:pPr lvl="1"/>
            <a:r>
              <a:rPr lang="en-GB" sz="1400" dirty="0"/>
              <a:t>inputfile: </a:t>
            </a:r>
            <a:r>
              <a:rPr lang="en-GB" sz="1400" b="1" dirty="0">
                <a:solidFill>
                  <a:srgbClr val="84B818"/>
                </a:solidFill>
              </a:rPr>
              <a:t>.</a:t>
            </a:r>
            <a:r>
              <a:rPr lang="en-GB" sz="1400" b="1" dirty="0" err="1">
                <a:solidFill>
                  <a:srgbClr val="84B818"/>
                </a:solidFill>
              </a:rPr>
              <a:t>hepmc</a:t>
            </a:r>
            <a:r>
              <a:rPr lang="en-GB" sz="1400" b="1" dirty="0"/>
              <a:t> </a:t>
            </a:r>
            <a:r>
              <a:rPr lang="en-GB" sz="1400" dirty="0"/>
              <a:t>file</a:t>
            </a:r>
          </a:p>
          <a:p>
            <a:pPr lvl="1"/>
            <a:r>
              <a:rPr lang="en-GB" sz="1400" dirty="0"/>
              <a:t>Style: </a:t>
            </a:r>
            <a:r>
              <a:rPr lang="en-GB" sz="1400" b="1" dirty="0">
                <a:solidFill>
                  <a:srgbClr val="84B818"/>
                </a:solidFill>
              </a:rPr>
              <a:t>.plot </a:t>
            </a:r>
            <a:r>
              <a:rPr lang="en-GB" sz="1400" dirty="0"/>
              <a:t>file</a:t>
            </a:r>
          </a:p>
          <a:p>
            <a:pPr lvl="1"/>
            <a:r>
              <a:rPr lang="en-GB" sz="1400" dirty="0"/>
              <a:t>Rivet provides </a:t>
            </a:r>
            <a:r>
              <a:rPr lang="en-GB" sz="1400" dirty="0">
                <a:solidFill>
                  <a:srgbClr val="84B81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 files</a:t>
            </a:r>
            <a:r>
              <a:rPr lang="en-GB" sz="1400" dirty="0"/>
              <a:t> to test on</a:t>
            </a:r>
          </a:p>
          <a:p>
            <a:pPr lvl="1"/>
            <a:r>
              <a:rPr lang="en-GB" sz="1400" dirty="0"/>
              <a:t>Alternative: Let your favourite generator generate some events for you!</a:t>
            </a:r>
            <a:endParaRPr lang="en-GB" sz="1000" dirty="0"/>
          </a:p>
          <a:p>
            <a:pPr lvl="1"/>
            <a:r>
              <a:rPr lang="en-GB" sz="1400" dirty="0"/>
              <a:t>Produces </a:t>
            </a:r>
            <a:r>
              <a:rPr lang="en-GB" sz="1400" b="1" dirty="0" err="1">
                <a:solidFill>
                  <a:srgbClr val="84B818"/>
                </a:solidFill>
              </a:rPr>
              <a:t>Rivet.yoda</a:t>
            </a:r>
            <a:r>
              <a:rPr lang="en-GB" sz="1400" b="1" dirty="0">
                <a:solidFill>
                  <a:srgbClr val="84B818"/>
                </a:solidFill>
              </a:rPr>
              <a:t> </a:t>
            </a:r>
            <a:r>
              <a:rPr lang="en-GB" sz="1400" dirty="0"/>
              <a:t>file</a:t>
            </a:r>
          </a:p>
          <a:p>
            <a:endParaRPr lang="en-GB" sz="1000" dirty="0">
              <a:solidFill>
                <a:srgbClr val="84B818"/>
              </a:solidFill>
            </a:endParaRPr>
          </a:p>
          <a:p>
            <a:r>
              <a:rPr lang="en-GB" sz="1400" dirty="0"/>
              <a:t>Plotting: </a:t>
            </a:r>
            <a:r>
              <a:rPr lang="en-GB" sz="1400" dirty="0">
                <a:solidFill>
                  <a:srgbClr val="84B818"/>
                </a:solidFill>
              </a:rPr>
              <a:t>rivet-mkhtml --errs Rivet.yoda</a:t>
            </a:r>
            <a:endParaRPr lang="en-GB" sz="1200" dirty="0">
              <a:solidFill>
                <a:srgbClr val="84B818"/>
              </a:solidFill>
            </a:endParaRPr>
          </a:p>
          <a:p>
            <a:endParaRPr lang="en-GB" sz="1200" dirty="0"/>
          </a:p>
          <a:p>
            <a:r>
              <a:rPr lang="en-GB" sz="1400" dirty="0"/>
              <a:t>Outputs look sane </a:t>
            </a:r>
            <a:r>
              <a:rPr lang="en-GB" sz="1400" dirty="0">
                <a:sym typeface="Wingdings" pitchFamily="2" charset="2"/>
              </a:rPr>
              <a:t> Internal Review /MR in </a:t>
            </a:r>
            <a:r>
              <a:rPr lang="en-GB" sz="1400" dirty="0">
                <a:solidFill>
                  <a:srgbClr val="84B818"/>
                </a:solidFill>
                <a:sym typeface="Wingdings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RIVET</a:t>
            </a:r>
            <a:endParaRPr lang="en-GB" sz="1400" dirty="0">
              <a:solidFill>
                <a:srgbClr val="84B81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2426-7E57-54A1-718B-720C64DCB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E6B90-C734-1057-D905-318472D6C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32785"/>
            <a:ext cx="3413150" cy="3077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ED0D6-4E32-98BF-A343-95D2BA23D4D4}"/>
                  </a:ext>
                </a:extLst>
              </p:cNvPr>
              <p:cNvSpPr txBox="1"/>
              <p:nvPr/>
            </p:nvSpPr>
            <p:spPr>
              <a:xfrm>
                <a:off x="5796082" y="4110715"/>
                <a:ext cx="27676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000" i="1" smtClean="0">
                            <a:solidFill>
                              <a:srgbClr val="84B81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rgbClr val="84B818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rgbClr val="84B818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000" dirty="0">
                    <a:solidFill>
                      <a:srgbClr val="84B818"/>
                    </a:solidFill>
                  </a:rPr>
                  <a:t> MB events  - LHC-13-Minbias.hepmc.gz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ED0D6-4E32-98BF-A343-95D2BA23D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82" y="4110715"/>
                <a:ext cx="2767617" cy="246221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45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AF30-C8F7-0ED9-3C1F-320385F0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and submitting a Rivet-plugin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7EC8E-2A93-DA61-F077-04CBDAF4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4" y="1060128"/>
            <a:ext cx="4687431" cy="3671590"/>
          </a:xfrm>
        </p:spPr>
        <p:txBody>
          <a:bodyPr/>
          <a:lstStyle/>
          <a:p>
            <a:r>
              <a:rPr lang="en-GB" sz="1400" dirty="0"/>
              <a:t>You can run your compiled code via</a:t>
            </a:r>
            <a:br>
              <a:rPr lang="en-GB" sz="1400" dirty="0"/>
            </a:br>
            <a:r>
              <a:rPr lang="en-GB" sz="1400" dirty="0">
                <a:solidFill>
                  <a:srgbClr val="84B818"/>
                </a:solidFill>
              </a:rPr>
              <a:t>rivet -a &lt;Name&gt; &lt;</a:t>
            </a:r>
            <a:r>
              <a:rPr lang="en-GB" sz="1400" dirty="0" err="1">
                <a:solidFill>
                  <a:srgbClr val="84B818"/>
                </a:solidFill>
              </a:rPr>
              <a:t>inputfile</a:t>
            </a:r>
            <a:r>
              <a:rPr lang="en-GB" sz="1400" dirty="0">
                <a:solidFill>
                  <a:srgbClr val="84B818"/>
                </a:solidFill>
              </a:rPr>
              <a:t>&gt;</a:t>
            </a:r>
          </a:p>
          <a:p>
            <a:pPr lvl="1"/>
            <a:r>
              <a:rPr lang="en-GB" sz="1400" dirty="0" err="1"/>
              <a:t>inputfile</a:t>
            </a:r>
            <a:r>
              <a:rPr lang="en-GB" sz="1400" dirty="0"/>
              <a:t>: </a:t>
            </a:r>
            <a:r>
              <a:rPr lang="en-GB" sz="1400" b="1" dirty="0">
                <a:solidFill>
                  <a:srgbClr val="84B818"/>
                </a:solidFill>
              </a:rPr>
              <a:t>.</a:t>
            </a:r>
            <a:r>
              <a:rPr lang="en-GB" sz="1400" b="1" dirty="0" err="1">
                <a:solidFill>
                  <a:srgbClr val="84B818"/>
                </a:solidFill>
              </a:rPr>
              <a:t>hepmc</a:t>
            </a:r>
            <a:r>
              <a:rPr lang="en-GB" sz="1400" b="1" dirty="0"/>
              <a:t> </a:t>
            </a:r>
            <a:r>
              <a:rPr lang="en-GB" sz="1400" dirty="0"/>
              <a:t>file</a:t>
            </a:r>
          </a:p>
          <a:p>
            <a:pPr lvl="1"/>
            <a:r>
              <a:rPr lang="en-GB" sz="1400" dirty="0"/>
              <a:t>Style: </a:t>
            </a:r>
            <a:r>
              <a:rPr lang="en-GB" sz="1400" b="1" dirty="0">
                <a:solidFill>
                  <a:srgbClr val="84B818"/>
                </a:solidFill>
              </a:rPr>
              <a:t>.plot </a:t>
            </a:r>
            <a:r>
              <a:rPr lang="en-GB" sz="1400" dirty="0"/>
              <a:t>file</a:t>
            </a:r>
          </a:p>
          <a:p>
            <a:pPr lvl="1"/>
            <a:r>
              <a:rPr lang="en-GB" sz="1400" dirty="0"/>
              <a:t>Rivet provides </a:t>
            </a:r>
            <a:r>
              <a:rPr lang="en-GB" sz="1400" dirty="0">
                <a:solidFill>
                  <a:srgbClr val="84B81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 files</a:t>
            </a:r>
            <a:r>
              <a:rPr lang="en-GB" sz="1400" dirty="0"/>
              <a:t> to test on</a:t>
            </a:r>
          </a:p>
          <a:p>
            <a:pPr lvl="1"/>
            <a:r>
              <a:rPr lang="en-GB" sz="1400" dirty="0"/>
              <a:t>Alternative: Let your favourite generator generate some events for you!</a:t>
            </a:r>
            <a:endParaRPr lang="en-GB" sz="1000" dirty="0"/>
          </a:p>
          <a:p>
            <a:pPr lvl="1"/>
            <a:r>
              <a:rPr lang="en-GB" sz="1400" dirty="0"/>
              <a:t>Produces </a:t>
            </a:r>
            <a:r>
              <a:rPr lang="en-GB" sz="1400" b="1" dirty="0" err="1">
                <a:solidFill>
                  <a:srgbClr val="84B818"/>
                </a:solidFill>
              </a:rPr>
              <a:t>Rivet.yoda</a:t>
            </a:r>
            <a:r>
              <a:rPr lang="en-GB" sz="1400" b="1" dirty="0">
                <a:solidFill>
                  <a:srgbClr val="84B818"/>
                </a:solidFill>
              </a:rPr>
              <a:t> </a:t>
            </a:r>
            <a:r>
              <a:rPr lang="en-GB" sz="1400" dirty="0"/>
              <a:t>file</a:t>
            </a:r>
          </a:p>
          <a:p>
            <a:endParaRPr lang="en-GB" sz="1000" dirty="0">
              <a:solidFill>
                <a:srgbClr val="84B818"/>
              </a:solidFill>
            </a:endParaRPr>
          </a:p>
          <a:p>
            <a:r>
              <a:rPr lang="en-GB" sz="1400" dirty="0"/>
              <a:t>Plotting: </a:t>
            </a:r>
            <a:r>
              <a:rPr lang="en-GB" sz="1400" dirty="0">
                <a:solidFill>
                  <a:srgbClr val="84B818"/>
                </a:solidFill>
              </a:rPr>
              <a:t>rivet-mkhtml --errs Rivet.yoda</a:t>
            </a:r>
            <a:endParaRPr lang="en-GB" sz="1200" dirty="0">
              <a:solidFill>
                <a:srgbClr val="84B818"/>
              </a:solidFill>
            </a:endParaRPr>
          </a:p>
          <a:p>
            <a:endParaRPr lang="en-GB" sz="1200" dirty="0"/>
          </a:p>
          <a:p>
            <a:r>
              <a:rPr lang="en-GB" sz="1400" dirty="0"/>
              <a:t>Outputs look sane </a:t>
            </a:r>
            <a:r>
              <a:rPr lang="en-GB" sz="1400" dirty="0">
                <a:sym typeface="Wingdings" pitchFamily="2" charset="2"/>
              </a:rPr>
              <a:t> Internal Review /MR in </a:t>
            </a:r>
            <a:r>
              <a:rPr lang="en-GB" sz="1400" dirty="0">
                <a:solidFill>
                  <a:srgbClr val="84B818"/>
                </a:solidFill>
                <a:sym typeface="Wingdings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RIVET</a:t>
            </a:r>
            <a:endParaRPr lang="en-GB" sz="1400" dirty="0">
              <a:solidFill>
                <a:srgbClr val="84B81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2426-7E57-54A1-718B-720C64DCB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19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ED0D6-4E32-98BF-A343-95D2BA23D4D4}"/>
                  </a:ext>
                </a:extLst>
              </p:cNvPr>
              <p:cNvSpPr txBox="1"/>
              <p:nvPr/>
            </p:nvSpPr>
            <p:spPr>
              <a:xfrm>
                <a:off x="6156176" y="4039566"/>
                <a:ext cx="18763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1000" i="1" smtClean="0">
                            <a:solidFill>
                              <a:srgbClr val="84B81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rgbClr val="84B818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rgbClr val="84B818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1000" dirty="0">
                    <a:solidFill>
                      <a:srgbClr val="84B818"/>
                    </a:solidFill>
                  </a:rPr>
                  <a:t> MB events - Gauss v56r4</a:t>
                </a:r>
                <a:br>
                  <a:rPr lang="en-GB" sz="1000" dirty="0">
                    <a:solidFill>
                      <a:srgbClr val="84B818"/>
                    </a:solidFill>
                  </a:rPr>
                </a:br>
                <a:r>
                  <a:rPr lang="en-GB" sz="1000" dirty="0">
                    <a:solidFill>
                      <a:srgbClr val="84B818"/>
                    </a:solidFill>
                  </a:rPr>
                  <a:t>provided by A. </a:t>
                </a:r>
                <a:r>
                  <a:rPr lang="en-GB" sz="1000" dirty="0" err="1">
                    <a:solidFill>
                      <a:srgbClr val="84B818"/>
                    </a:solidFill>
                  </a:rPr>
                  <a:t>Grecu</a:t>
                </a:r>
                <a:endParaRPr lang="en-GB" sz="1000" dirty="0">
                  <a:solidFill>
                    <a:srgbClr val="84B818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ED0D6-4E32-98BF-A343-95D2BA23D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039566"/>
                <a:ext cx="1876347" cy="40011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07CDC1B-E72B-6F07-D410-BB00D2C62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00" y="980823"/>
            <a:ext cx="3441056" cy="31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A6461-F5C5-145C-2F4B-4BA64C10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32026-DFE1-2AE3-4F16-2FBC25018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060128"/>
            <a:ext cx="5185271" cy="3743870"/>
          </a:xfrm>
        </p:spPr>
        <p:txBody>
          <a:bodyPr anchor="t"/>
          <a:lstStyle/>
          <a:p>
            <a:pPr marL="358775" lvl="1" indent="-284163"/>
            <a:r>
              <a:rPr lang="en-GB" sz="1600" dirty="0"/>
              <a:t>Goal: Make paper results more accessible/usable</a:t>
            </a:r>
          </a:p>
          <a:p>
            <a:pPr marL="873125" lvl="2" indent="-284163"/>
            <a:r>
              <a:rPr lang="en-GB" sz="1400" dirty="0"/>
              <a:t>Make results publicly accessible </a:t>
            </a:r>
          </a:p>
          <a:p>
            <a:pPr marL="873125" lvl="2" indent="-284163"/>
            <a:r>
              <a:rPr lang="en-GB" sz="1400" dirty="0"/>
              <a:t>Provide results in machine readable format</a:t>
            </a:r>
          </a:p>
          <a:p>
            <a:pPr marL="873125" lvl="2" indent="-284163"/>
            <a:r>
              <a:rPr lang="en-GB" sz="1400" dirty="0"/>
              <a:t>Provide interface for </a:t>
            </a:r>
            <a:r>
              <a:rPr lang="en-GB" sz="1400" b="1" dirty="0"/>
              <a:t>generator tuning</a:t>
            </a:r>
          </a:p>
          <a:p>
            <a:pPr marL="358775" lvl="1" indent="-284163"/>
            <a:endParaRPr lang="en-GB" sz="1600" dirty="0"/>
          </a:p>
          <a:p>
            <a:pPr marL="358775" lvl="1" indent="-284163"/>
            <a:r>
              <a:rPr lang="en-GB" sz="1600" dirty="0"/>
              <a:t>Archiving published analyses for public access</a:t>
            </a:r>
          </a:p>
          <a:p>
            <a:pPr marL="873125" lvl="2" indent="-284163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P</a:t>
            </a:r>
            <a:r>
              <a:rPr lang="en-GB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romotes transparency and reproducibility</a:t>
            </a:r>
            <a:endParaRPr lang="en-GB" sz="1400" dirty="0">
              <a:solidFill>
                <a:srgbClr val="D1D5DB"/>
              </a:solidFill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</a:endParaRPr>
          </a:p>
          <a:p>
            <a:pPr marL="873125" lvl="2" indent="-284163"/>
            <a:r>
              <a:rPr lang="en-GB" sz="1400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Increases impact of the analysis/paper</a:t>
            </a:r>
          </a:p>
          <a:p>
            <a:pPr marL="873125" lvl="2" indent="-284163"/>
            <a:r>
              <a:rPr lang="en-GB" sz="1400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  <a:sym typeface="Wingdings" pitchFamily="2" charset="2"/>
              </a:rPr>
              <a:t>Improves utilisation of analysis for </a:t>
            </a:r>
            <a:r>
              <a:rPr lang="en-GB" sz="1400" b="1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  <a:sym typeface="Wingdings" pitchFamily="2" charset="2"/>
              </a:rPr>
              <a:t>generator tuning</a:t>
            </a:r>
            <a:br>
              <a:rPr lang="en-GB" sz="1400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  <a:sym typeface="Wingdings" pitchFamily="2" charset="2"/>
              </a:rPr>
            </a:br>
            <a:endParaRPr lang="en-GB" sz="1800" dirty="0"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  <a:sym typeface="Wingdings" pitchFamily="2" charset="2"/>
            </a:endParaRPr>
          </a:p>
          <a:p>
            <a:pPr marL="358775" lvl="1" indent="-284163"/>
            <a:r>
              <a:rPr lang="en-GB" sz="1600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  <a:sym typeface="Wingdings" pitchFamily="2" charset="2"/>
              </a:rPr>
              <a:t>Analysis preservation</a:t>
            </a:r>
          </a:p>
          <a:p>
            <a:pPr marL="931862" lvl="2">
              <a:buFont typeface="+mj-lt"/>
              <a:buAutoNum type="arabicPeriod"/>
            </a:pPr>
            <a:r>
              <a:rPr lang="en-GB" sz="1400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  <a:sym typeface="Wingdings" pitchFamily="2" charset="2"/>
              </a:rPr>
              <a:t>Data: </a:t>
            </a:r>
            <a:r>
              <a:rPr lang="en-GB" sz="1400" b="1" dirty="0">
                <a:solidFill>
                  <a:srgbClr val="84B818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  <a:sym typeface="Wingdings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HEPdata</a:t>
            </a:r>
            <a:endParaRPr lang="en-GB" sz="1400" b="1" dirty="0">
              <a:solidFill>
                <a:srgbClr val="84B818"/>
              </a:solidFill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  <a:sym typeface="Wingdings" pitchFamily="2" charset="2"/>
            </a:endParaRPr>
          </a:p>
          <a:p>
            <a:pPr marL="931862" lvl="2">
              <a:buFont typeface="+mj-lt"/>
              <a:buAutoNum type="arabicPeriod"/>
            </a:pPr>
            <a:r>
              <a:rPr lang="en-GB" sz="1400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  <a:sym typeface="Wingdings" pitchFamily="2" charset="2"/>
              </a:rPr>
              <a:t>Analysis Code: </a:t>
            </a:r>
            <a:r>
              <a:rPr lang="en-GB" sz="1400" b="1" dirty="0">
                <a:solidFill>
                  <a:srgbClr val="84B818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  <a:sym typeface="Wingdings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Rivet</a:t>
            </a:r>
            <a:endParaRPr lang="en-GB" sz="1400" b="1" dirty="0">
              <a:solidFill>
                <a:srgbClr val="84B818"/>
              </a:solidFill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  <a:sym typeface="Wingdings" pitchFamily="2" charset="2"/>
            </a:endParaRPr>
          </a:p>
          <a:p>
            <a:pPr marL="1274762" lvl="3">
              <a:buFont typeface="+mj-lt"/>
              <a:buAutoNum type="arabicPeriod"/>
            </a:pPr>
            <a:endParaRPr lang="en-GB" sz="1000" b="1" dirty="0">
              <a:solidFill>
                <a:srgbClr val="84B818"/>
              </a:solidFill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  <a:sym typeface="Wingdings" pitchFamily="2" charset="2"/>
            </a:endParaRPr>
          </a:p>
          <a:p>
            <a:pPr marL="1274762" lvl="3">
              <a:buFont typeface="+mj-lt"/>
              <a:buAutoNum type="arabicPeriod"/>
            </a:pPr>
            <a:endParaRPr lang="en-GB" sz="1000" b="1" dirty="0">
              <a:solidFill>
                <a:srgbClr val="84B818"/>
              </a:solidFill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6EEEA-0092-2489-8F24-1CB9C0FF0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1E7B47-C39E-7149-0908-760932413784}"/>
              </a:ext>
            </a:extLst>
          </p:cNvPr>
          <p:cNvGrpSpPr/>
          <p:nvPr/>
        </p:nvGrpSpPr>
        <p:grpSpPr>
          <a:xfrm>
            <a:off x="5364088" y="843558"/>
            <a:ext cx="3679904" cy="3395356"/>
            <a:chOff x="5364088" y="843558"/>
            <a:chExt cx="3679904" cy="33953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E5DE54-D26B-BABA-78DB-CE55FA24F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843558"/>
              <a:ext cx="3679904" cy="32403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BC17D8-60D8-AF50-3487-486FD0BA7FA8}"/>
                </a:ext>
              </a:extLst>
            </p:cNvPr>
            <p:cNvSpPr txBox="1"/>
            <p:nvPr/>
          </p:nvSpPr>
          <p:spPr>
            <a:xfrm>
              <a:off x="7459816" y="4054248"/>
              <a:ext cx="158417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solidFill>
                    <a:srgbClr val="84B818"/>
                  </a:solidFill>
                </a:rPr>
                <a:t>LHCb Collaboration</a:t>
              </a:r>
              <a:r>
                <a:rPr lang="en-GB" sz="600" i="1" dirty="0">
                  <a:solidFill>
                    <a:srgbClr val="84B818"/>
                  </a:solidFill>
                </a:rPr>
                <a:t>, JHEP</a:t>
              </a:r>
              <a:r>
                <a:rPr lang="en-GB" sz="600" dirty="0">
                  <a:solidFill>
                    <a:srgbClr val="84B818"/>
                  </a:solidFill>
                </a:rPr>
                <a:t> 01 (2022) 166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77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F7E4B-4B5C-7386-59DB-3D5D7EF39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8D3B65-DC87-7EAC-954A-518F5D25B94B}"/>
              </a:ext>
            </a:extLst>
          </p:cNvPr>
          <p:cNvSpPr/>
          <p:nvPr/>
        </p:nvSpPr>
        <p:spPr>
          <a:xfrm>
            <a:off x="0" y="1707654"/>
            <a:ext cx="9144000" cy="2952328"/>
          </a:xfrm>
          <a:prstGeom prst="rect">
            <a:avLst/>
          </a:prstGeom>
          <a:solidFill>
            <a:srgbClr val="84B818"/>
          </a:solidFill>
          <a:ln>
            <a:solidFill>
              <a:srgbClr val="84B8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42F07-5EF4-1702-953B-31F19422BBD7}"/>
              </a:ext>
            </a:extLst>
          </p:cNvPr>
          <p:cNvSpPr txBox="1"/>
          <p:nvPr/>
        </p:nvSpPr>
        <p:spPr>
          <a:xfrm>
            <a:off x="-13688" y="516692"/>
            <a:ext cx="7140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84B818"/>
                </a:solidFill>
              </a:rPr>
              <a:t>Additional Remarks</a:t>
            </a:r>
          </a:p>
        </p:txBody>
      </p:sp>
    </p:spTree>
    <p:extLst>
      <p:ext uri="{BB962C8B-B14F-4D97-AF65-F5344CB8AC3E}">
        <p14:creationId xmlns:p14="http://schemas.microsoft.com/office/powerpoint/2010/main" val="206696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CB7018E-25CE-3C9E-7F04-6866E8449221}"/>
              </a:ext>
            </a:extLst>
          </p:cNvPr>
          <p:cNvSpPr/>
          <p:nvPr/>
        </p:nvSpPr>
        <p:spPr>
          <a:xfrm>
            <a:off x="1187624" y="1419623"/>
            <a:ext cx="6552728" cy="3460028"/>
          </a:xfrm>
          <a:prstGeom prst="roundRect">
            <a:avLst>
              <a:gd name="adj" fmla="val 2619"/>
            </a:avLst>
          </a:prstGeom>
          <a:solidFill>
            <a:srgbClr val="84B818"/>
          </a:solidFill>
          <a:ln>
            <a:solidFill>
              <a:srgbClr val="84B818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05F21-78CD-2374-D31A-BA8A6186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Preservation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5A04E-7F3E-67FC-FDF2-4F3F91D01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060128"/>
            <a:ext cx="7201495" cy="431502"/>
          </a:xfrm>
        </p:spPr>
        <p:txBody>
          <a:bodyPr/>
          <a:lstStyle/>
          <a:p>
            <a:r>
              <a:rPr lang="en-GB" sz="1600" dirty="0"/>
              <a:t>Written </a:t>
            </a:r>
            <a:r>
              <a:rPr lang="en-GB" sz="1600" dirty="0">
                <a:solidFill>
                  <a:srgbClr val="84B81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 Preservation Guide</a:t>
            </a:r>
            <a:r>
              <a:rPr lang="en-GB" sz="1600" dirty="0"/>
              <a:t>, including all important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A33E8-6677-601A-27E5-EDE5E065B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B94DB-0A0C-26CF-D165-643B42A62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1477043"/>
            <a:ext cx="6422484" cy="33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28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A402-BC06-4A12-C3A1-D5BCD0F3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Connection to SFB1491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272C9-1356-74EF-C566-FCD3B4AD2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>
                <a:latin typeface="+mn-lt"/>
              </a:rPr>
              <a:t>F3 &amp; F4 Deliverables: “Selected LHCb analyses will have been adopted for the use with Rivet”</a:t>
            </a:r>
          </a:p>
          <a:p>
            <a:r>
              <a:rPr lang="en-GB" sz="2000" dirty="0">
                <a:latin typeface="+mn-lt"/>
              </a:rPr>
              <a:t>Provide plugins for generator tuning in (</a:t>
            </a:r>
            <a:r>
              <a:rPr lang="en-GB" sz="2000" dirty="0" err="1">
                <a:latin typeface="+mn-lt"/>
              </a:rPr>
              <a:t>astro</a:t>
            </a:r>
            <a:r>
              <a:rPr lang="en-GB" sz="2000" dirty="0">
                <a:latin typeface="+mn-lt"/>
              </a:rPr>
              <a:t>)-particle physics</a:t>
            </a:r>
          </a:p>
          <a:p>
            <a:pPr marL="0" indent="0">
              <a:buNone/>
            </a:pPr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Several rivet plugins written by </a:t>
            </a:r>
            <a:r>
              <a:rPr lang="en-GB" sz="2000" dirty="0">
                <a:solidFill>
                  <a:srgbClr val="84B818"/>
                </a:solidFill>
                <a:latin typeface="+mn-lt"/>
              </a:rPr>
              <a:t>Chloé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e.g.</a:t>
            </a:r>
          </a:p>
          <a:p>
            <a:pPr lvl="1"/>
            <a:r>
              <a:rPr lang="en-GB" sz="1400" b="0" i="0" dirty="0">
                <a:solidFill>
                  <a:srgbClr val="84B818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NA61SHINE_2019_I1754136</a:t>
            </a:r>
            <a:endParaRPr lang="en-GB" sz="1400" b="0" i="0" dirty="0">
              <a:solidFill>
                <a:srgbClr val="84B818"/>
              </a:solidFill>
              <a:effectLst/>
            </a:endParaRPr>
          </a:p>
          <a:p>
            <a:pPr lvl="1"/>
            <a:r>
              <a:rPr lang="en-GB" sz="1400" b="0" i="0" dirty="0">
                <a:solidFill>
                  <a:srgbClr val="84B818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HARP_2008_I778842</a:t>
            </a:r>
            <a:endParaRPr lang="en-GB" sz="1400" dirty="0">
              <a:solidFill>
                <a:srgbClr val="84B818"/>
              </a:solidFill>
            </a:endParaRPr>
          </a:p>
          <a:p>
            <a:pPr lvl="1"/>
            <a:r>
              <a:rPr lang="en-GB" sz="1400" b="0" i="0" dirty="0">
                <a:solidFill>
                  <a:srgbClr val="84B818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HARPCDP_2010_I863735</a:t>
            </a:r>
            <a:endParaRPr lang="en-GB" sz="1400" b="0" i="0" dirty="0">
              <a:solidFill>
                <a:srgbClr val="84B818"/>
              </a:solidFill>
              <a:effectLst/>
            </a:endParaRPr>
          </a:p>
          <a:p>
            <a:pPr lvl="1"/>
            <a:r>
              <a:rPr lang="en-GB" sz="1400" b="0" i="0" dirty="0">
                <a:solidFill>
                  <a:srgbClr val="84B818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LHCB_2011_I891233</a:t>
            </a:r>
            <a:endParaRPr lang="en-GB" sz="1400" b="0" i="0" dirty="0">
              <a:solidFill>
                <a:srgbClr val="84B818"/>
              </a:solidFill>
              <a:effectLst/>
            </a:endParaRPr>
          </a:p>
          <a:p>
            <a:r>
              <a:rPr lang="en-GB" sz="1800" dirty="0">
                <a:latin typeface="+mn-lt"/>
              </a:rPr>
              <a:t>P</a:t>
            </a:r>
            <a:r>
              <a:rPr lang="en-GB" sz="1800" b="0" i="0" dirty="0">
                <a:effectLst/>
                <a:latin typeface="+mn-lt"/>
              </a:rPr>
              <a:t>ion/Kaon/Proton projectile against carbon target in forward rapidity regions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A77B9-C7B2-BADC-64C4-6988F1653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555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C546-2B14-97EA-DCEB-73687CF6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E1174-CF88-AF1D-34BA-1A8B33676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58775" lvl="1" indent="-284163"/>
            <a:r>
              <a:rPr lang="en-GB" sz="1600" dirty="0"/>
              <a:t>Archiving published analyses for public access</a:t>
            </a:r>
          </a:p>
          <a:p>
            <a:pPr marL="873125" lvl="2" indent="-284163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P</a:t>
            </a:r>
            <a:r>
              <a:rPr lang="en-GB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romotes transparency and reproducibility</a:t>
            </a:r>
          </a:p>
          <a:p>
            <a:pPr marL="873125" lvl="2" indent="-284163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Increases impact of analyses</a:t>
            </a:r>
            <a:endParaRPr lang="en-GB" sz="1800" dirty="0">
              <a:solidFill>
                <a:schemeClr val="tx1">
                  <a:lumMod val="95000"/>
                  <a:lumOff val="5000"/>
                </a:schemeClr>
              </a:solidFill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</a:endParaRPr>
          </a:p>
          <a:p>
            <a:pPr marL="358775" lvl="1" indent="-284163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Analyses can be archived … </a:t>
            </a:r>
          </a:p>
          <a:p>
            <a:pPr marL="873125" lvl="2" indent="-284163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Data: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HEPData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</a:endParaRPr>
          </a:p>
          <a:p>
            <a:pPr marL="873125" lvl="2" indent="-284163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Code: Rivet</a:t>
            </a:r>
            <a:b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</a:br>
            <a:endParaRPr lang="en-GB" sz="1800" dirty="0">
              <a:solidFill>
                <a:schemeClr val="tx1">
                  <a:lumMod val="95000"/>
                  <a:lumOff val="5000"/>
                </a:schemeClr>
              </a:solidFill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</a:endParaRPr>
          </a:p>
          <a:p>
            <a:pPr marL="358775" lvl="1" indent="-284163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Preservation procedure shown by example LHCB_2021_I1889335</a:t>
            </a:r>
          </a:p>
          <a:p>
            <a:pPr marL="358775" lvl="1" indent="-284163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Written guide to help with analysis preservation</a:t>
            </a:r>
          </a:p>
          <a:p>
            <a:pPr marL="358775" lvl="1" indent="-284163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Rivet plugins are important deliverables for the SFB</a:t>
            </a:r>
          </a:p>
          <a:p>
            <a:pPr marL="358775" lvl="1" indent="-284163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</a:endParaRPr>
          </a:p>
          <a:p>
            <a:pPr marL="358775" lvl="1" indent="-284163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Rivet plugins can be used by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anybody’s 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generators based off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your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 results!</a:t>
            </a:r>
            <a:endParaRPr lang="en-GB" sz="1600" b="1" dirty="0">
              <a:solidFill>
                <a:srgbClr val="D1D5DB"/>
              </a:solidFill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BE074-B4DF-31B5-2243-9AA479534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24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8CCB-C7AD-DDA1-ED06-71AC2D75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HEP Generator tuning in a nutshell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9E7CA-7CED-1D17-6F91-D002E8FF3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0CA08C-E558-0A3C-2FEA-B5535B411609}"/>
              </a:ext>
            </a:extLst>
          </p:cNvPr>
          <p:cNvGrpSpPr/>
          <p:nvPr/>
        </p:nvGrpSpPr>
        <p:grpSpPr>
          <a:xfrm>
            <a:off x="6052189" y="2113756"/>
            <a:ext cx="2828865" cy="2222474"/>
            <a:chOff x="5768895" y="928378"/>
            <a:chExt cx="3096344" cy="2692592"/>
          </a:xfrm>
        </p:grpSpPr>
        <p:sp>
          <p:nvSpPr>
            <p:cNvPr id="10" name="Google Shape;120;p9">
              <a:extLst>
                <a:ext uri="{FF2B5EF4-FFF2-40B4-BE49-F238E27FC236}">
                  <a16:creationId xmlns:a16="http://schemas.microsoft.com/office/drawing/2014/main" id="{0FCA7E79-2232-F114-9E1C-8BD3D3978811}"/>
                </a:ext>
              </a:extLst>
            </p:cNvPr>
            <p:cNvSpPr/>
            <p:nvPr/>
          </p:nvSpPr>
          <p:spPr>
            <a:xfrm>
              <a:off x="5768895" y="928378"/>
              <a:ext cx="3096344" cy="2692592"/>
            </a:xfrm>
            <a:prstGeom prst="roundRect">
              <a:avLst>
                <a:gd name="adj" fmla="val 16667"/>
              </a:avLst>
            </a:prstGeom>
            <a:solidFill>
              <a:srgbClr val="84B818"/>
            </a:solidFill>
            <a:ln w="254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2;p9">
              <a:extLst>
                <a:ext uri="{FF2B5EF4-FFF2-40B4-BE49-F238E27FC236}">
                  <a16:creationId xmlns:a16="http://schemas.microsoft.com/office/drawing/2014/main" id="{4B2AC243-644B-24D5-38C9-01B1E1AC1F83}"/>
                </a:ext>
              </a:extLst>
            </p:cNvPr>
            <p:cNvSpPr/>
            <p:nvPr/>
          </p:nvSpPr>
          <p:spPr>
            <a:xfrm>
              <a:off x="6178620" y="1639095"/>
              <a:ext cx="2357155" cy="1676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Event generator with </a:t>
              </a:r>
              <a:r>
                <a:rPr lang="en-US" sz="20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tuning interface</a:t>
              </a:r>
              <a:endParaRPr sz="1600" dirty="0"/>
            </a:p>
          </p:txBody>
        </p:sp>
        <p:sp>
          <p:nvSpPr>
            <p:cNvPr id="12" name="Google Shape;126;p9">
              <a:extLst>
                <a:ext uri="{FF2B5EF4-FFF2-40B4-BE49-F238E27FC236}">
                  <a16:creationId xmlns:a16="http://schemas.microsoft.com/office/drawing/2014/main" id="{F9AB65F0-757B-D87E-669A-6085A825816F}"/>
                </a:ext>
              </a:extLst>
            </p:cNvPr>
            <p:cNvSpPr txBox="1"/>
            <p:nvPr/>
          </p:nvSpPr>
          <p:spPr>
            <a:xfrm>
              <a:off x="6358674" y="1104168"/>
              <a:ext cx="2109597" cy="453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Tuning software</a:t>
              </a:r>
              <a:endParaRPr sz="1400" dirty="0"/>
            </a:p>
          </p:txBody>
        </p:sp>
      </p:grpSp>
      <p:sp>
        <p:nvSpPr>
          <p:cNvPr id="13" name="Google Shape;121;p9">
            <a:extLst>
              <a:ext uri="{FF2B5EF4-FFF2-40B4-BE49-F238E27FC236}">
                <a16:creationId xmlns:a16="http://schemas.microsoft.com/office/drawing/2014/main" id="{E9694A3B-87CE-B048-D278-BE3E4C3F3700}"/>
              </a:ext>
            </a:extLst>
          </p:cNvPr>
          <p:cNvSpPr/>
          <p:nvPr/>
        </p:nvSpPr>
        <p:spPr>
          <a:xfrm>
            <a:off x="3260730" y="2782145"/>
            <a:ext cx="1950222" cy="885697"/>
          </a:xfrm>
          <a:prstGeom prst="roundRect">
            <a:avLst>
              <a:gd name="adj" fmla="val 16667"/>
            </a:avLst>
          </a:prstGeom>
          <a:solidFill>
            <a:srgbClr val="178D39"/>
          </a:solidFill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RIVET</a:t>
            </a:r>
            <a:endParaRPr dirty="0"/>
          </a:p>
        </p:txBody>
      </p:sp>
      <p:sp>
        <p:nvSpPr>
          <p:cNvPr id="14" name="Google Shape;124;p9">
            <a:extLst>
              <a:ext uri="{FF2B5EF4-FFF2-40B4-BE49-F238E27FC236}">
                <a16:creationId xmlns:a16="http://schemas.microsoft.com/office/drawing/2014/main" id="{FACE3C0E-1F02-1944-A615-5CE955F580F7}"/>
              </a:ext>
            </a:extLst>
          </p:cNvPr>
          <p:cNvSpPr/>
          <p:nvPr/>
        </p:nvSpPr>
        <p:spPr>
          <a:xfrm>
            <a:off x="805045" y="2217150"/>
            <a:ext cx="1484299" cy="2010802"/>
          </a:xfrm>
          <a:prstGeom prst="can">
            <a:avLst>
              <a:gd name="adj" fmla="val 25000"/>
            </a:avLst>
          </a:prstGeom>
          <a:solidFill>
            <a:srgbClr val="84B818"/>
          </a:solidFill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Accelerator data</a:t>
            </a:r>
            <a:endParaRPr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C52709-5A1D-C6D0-58D2-C9F0B8860B6E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5210952" y="3224993"/>
            <a:ext cx="833806" cy="1"/>
          </a:xfrm>
          <a:prstGeom prst="straightConnector1">
            <a:avLst/>
          </a:prstGeom>
          <a:ln w="57150">
            <a:solidFill>
              <a:srgbClr val="84B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46F384-1F49-16DB-7B8E-132DA4A7402A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281913" y="3222551"/>
            <a:ext cx="978817" cy="2443"/>
          </a:xfrm>
          <a:prstGeom prst="straightConnector1">
            <a:avLst/>
          </a:prstGeom>
          <a:ln w="57150">
            <a:solidFill>
              <a:srgbClr val="84B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C63D3-FE2F-36FE-3EC4-1C7355E647EA}"/>
              </a:ext>
            </a:extLst>
          </p:cNvPr>
          <p:cNvSpPr txBox="1"/>
          <p:nvPr/>
        </p:nvSpPr>
        <p:spPr>
          <a:xfrm>
            <a:off x="6740855" y="4532526"/>
            <a:ext cx="1994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Modified from H. Dembinski</a:t>
            </a:r>
          </a:p>
        </p:txBody>
      </p:sp>
    </p:spTree>
    <p:extLst>
      <p:ext uri="{BB962C8B-B14F-4D97-AF65-F5344CB8AC3E}">
        <p14:creationId xmlns:p14="http://schemas.microsoft.com/office/powerpoint/2010/main" val="342040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273A-847E-76F1-749B-3A51784B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Preservation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B4663-8B43-6BF7-5F38-47A0D45CB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5503AF73-3268-E7E9-F7C5-C92035A2974E}"/>
              </a:ext>
            </a:extLst>
          </p:cNvPr>
          <p:cNvSpPr/>
          <p:nvPr/>
        </p:nvSpPr>
        <p:spPr>
          <a:xfrm>
            <a:off x="112955" y="1264863"/>
            <a:ext cx="2138990" cy="1052575"/>
          </a:xfrm>
          <a:prstGeom prst="chevron">
            <a:avLst/>
          </a:prstGeom>
          <a:solidFill>
            <a:srgbClr val="84B818"/>
          </a:solidFill>
          <a:ln>
            <a:solidFill>
              <a:srgbClr val="84B8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Publish Analysis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0AFEE632-97C5-F879-A889-CE234F173BE5}"/>
              </a:ext>
            </a:extLst>
          </p:cNvPr>
          <p:cNvSpPr/>
          <p:nvPr/>
        </p:nvSpPr>
        <p:spPr>
          <a:xfrm>
            <a:off x="2303468" y="1260748"/>
            <a:ext cx="2528398" cy="1052575"/>
          </a:xfrm>
          <a:prstGeom prst="chevron">
            <a:avLst/>
          </a:prstGeom>
          <a:solidFill>
            <a:srgbClr val="178D39"/>
          </a:solidFill>
          <a:ln>
            <a:solidFill>
              <a:srgbClr val="178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Initiate </a:t>
            </a:r>
            <a:r>
              <a:rPr lang="en-GB" sz="1600" dirty="0" err="1">
                <a:solidFill>
                  <a:schemeClr val="bg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HEPData</a:t>
            </a:r>
            <a:r>
              <a:rPr lang="en-GB" sz="1600" dirty="0">
                <a:solidFill>
                  <a:schemeClr val="bg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 submission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FBC8A178-8D53-712A-645A-2D877C1832C3}"/>
              </a:ext>
            </a:extLst>
          </p:cNvPr>
          <p:cNvSpPr/>
          <p:nvPr/>
        </p:nvSpPr>
        <p:spPr>
          <a:xfrm>
            <a:off x="4879321" y="1260748"/>
            <a:ext cx="3055285" cy="1052575"/>
          </a:xfrm>
          <a:prstGeom prst="chevron">
            <a:avLst/>
          </a:prstGeom>
          <a:solidFill>
            <a:srgbClr val="84B818"/>
          </a:solidFill>
          <a:ln>
            <a:solidFill>
              <a:srgbClr val="84B8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Use </a:t>
            </a:r>
            <a:r>
              <a:rPr lang="en-GB" sz="1600" dirty="0" err="1">
                <a:solidFill>
                  <a:schemeClr val="bg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HEPData</a:t>
            </a:r>
            <a:r>
              <a:rPr lang="en-GB" sz="1600" dirty="0">
                <a:solidFill>
                  <a:schemeClr val="bg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 output to develop RIVET plugin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3D13BD50-00A7-4CC2-D35D-E296389224FE}"/>
              </a:ext>
            </a:extLst>
          </p:cNvPr>
          <p:cNvSpPr/>
          <p:nvPr/>
        </p:nvSpPr>
        <p:spPr>
          <a:xfrm>
            <a:off x="1085635" y="3175232"/>
            <a:ext cx="2891695" cy="1097165"/>
          </a:xfrm>
          <a:prstGeom prst="chevron">
            <a:avLst/>
          </a:prstGeom>
          <a:solidFill>
            <a:srgbClr val="84B818"/>
          </a:solidFill>
          <a:ln>
            <a:solidFill>
              <a:srgbClr val="84B8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Internal Reviews/Merge into Rivet</a:t>
            </a: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8C1474F4-A6F9-AF3E-F317-BF329E3C36DE}"/>
              </a:ext>
            </a:extLst>
          </p:cNvPr>
          <p:cNvSpPr/>
          <p:nvPr/>
        </p:nvSpPr>
        <p:spPr>
          <a:xfrm>
            <a:off x="3977330" y="3169419"/>
            <a:ext cx="2186216" cy="1097165"/>
          </a:xfrm>
          <a:prstGeom prst="chevron">
            <a:avLst/>
          </a:prstGeom>
          <a:solidFill>
            <a:srgbClr val="178D3A"/>
          </a:solidFill>
          <a:ln>
            <a:solidFill>
              <a:srgbClr val="178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???</a:t>
            </a: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E67134BC-AEC0-24D2-2520-503A7B317232}"/>
              </a:ext>
            </a:extLst>
          </p:cNvPr>
          <p:cNvSpPr/>
          <p:nvPr/>
        </p:nvSpPr>
        <p:spPr>
          <a:xfrm>
            <a:off x="6319434" y="3177878"/>
            <a:ext cx="2186217" cy="1142233"/>
          </a:xfrm>
          <a:prstGeom prst="chevron">
            <a:avLst/>
          </a:prstGeom>
          <a:solidFill>
            <a:srgbClr val="84B818"/>
          </a:solidFill>
          <a:ln>
            <a:solidFill>
              <a:srgbClr val="84B8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Profit!</a:t>
            </a: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93046266-53A0-2380-1CF4-42240ED39342}"/>
              </a:ext>
            </a:extLst>
          </p:cNvPr>
          <p:cNvSpPr/>
          <p:nvPr/>
        </p:nvSpPr>
        <p:spPr>
          <a:xfrm rot="5400000">
            <a:off x="7893589" y="1429951"/>
            <a:ext cx="1094977" cy="75657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422B109C-BF41-3BFF-9B02-B71C789FAE9A}"/>
              </a:ext>
            </a:extLst>
          </p:cNvPr>
          <p:cNvSpPr/>
          <p:nvPr/>
        </p:nvSpPr>
        <p:spPr>
          <a:xfrm rot="5400000">
            <a:off x="7932743" y="1644544"/>
            <a:ext cx="1094978" cy="42189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2A715DC-2932-7A37-7491-27F08FC580E0}"/>
              </a:ext>
            </a:extLst>
          </p:cNvPr>
          <p:cNvSpPr/>
          <p:nvPr/>
        </p:nvSpPr>
        <p:spPr>
          <a:xfrm rot="5400000">
            <a:off x="7924634" y="1433983"/>
            <a:ext cx="1392533" cy="1046197"/>
          </a:xfrm>
          <a:custGeom>
            <a:avLst/>
            <a:gdLst>
              <a:gd name="connsiteX0" fmla="*/ 0 w 1392533"/>
              <a:gd name="connsiteY0" fmla="*/ 1034540 h 1046197"/>
              <a:gd name="connsiteX1" fmla="*/ 163905 w 1392533"/>
              <a:gd name="connsiteY1" fmla="*/ 3146 h 1046197"/>
              <a:gd name="connsiteX2" fmla="*/ 166201 w 1392533"/>
              <a:gd name="connsiteY2" fmla="*/ 0 h 1046197"/>
              <a:gd name="connsiteX3" fmla="*/ 1392533 w 1392533"/>
              <a:gd name="connsiteY3" fmla="*/ 0 h 1046197"/>
              <a:gd name="connsiteX4" fmla="*/ 1317341 w 1392533"/>
              <a:gd name="connsiteY4" fmla="*/ 107394 h 1046197"/>
              <a:gd name="connsiteX5" fmla="*/ 1147084 w 1392533"/>
              <a:gd name="connsiteY5" fmla="*/ 1046197 h 1046197"/>
              <a:gd name="connsiteX6" fmla="*/ 1130798 w 1392533"/>
              <a:gd name="connsiteY6" fmla="*/ 1046032 h 1046197"/>
              <a:gd name="connsiteX7" fmla="*/ 571050 w 1392533"/>
              <a:gd name="connsiteY7" fmla="*/ 547122 h 1046197"/>
              <a:gd name="connsiteX8" fmla="*/ 23922 w 1392533"/>
              <a:gd name="connsiteY8" fmla="*/ 1034783 h 10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533" h="1046197">
                <a:moveTo>
                  <a:pt x="0" y="1034540"/>
                </a:moveTo>
                <a:cubicBezTo>
                  <a:pt x="3218" y="497230"/>
                  <a:pt x="43603" y="198084"/>
                  <a:pt x="163905" y="3146"/>
                </a:cubicBezTo>
                <a:lnTo>
                  <a:pt x="166201" y="0"/>
                </a:lnTo>
                <a:lnTo>
                  <a:pt x="1392533" y="0"/>
                </a:lnTo>
                <a:lnTo>
                  <a:pt x="1317341" y="107394"/>
                </a:lnTo>
                <a:cubicBezTo>
                  <a:pt x="1191472" y="326334"/>
                  <a:pt x="1148655" y="621956"/>
                  <a:pt x="1147084" y="1046197"/>
                </a:cubicBezTo>
                <a:lnTo>
                  <a:pt x="1130798" y="1046032"/>
                </a:lnTo>
                <a:lnTo>
                  <a:pt x="571050" y="547122"/>
                </a:lnTo>
                <a:lnTo>
                  <a:pt x="23922" y="1034783"/>
                </a:lnTo>
                <a:close/>
              </a:path>
            </a:pathLst>
          </a:custGeom>
          <a:solidFill>
            <a:srgbClr val="178D3A"/>
          </a:solidFill>
          <a:ln>
            <a:solidFill>
              <a:srgbClr val="178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8E23A078-9D9A-B066-DE21-9AD1283A9DCF}"/>
              </a:ext>
            </a:extLst>
          </p:cNvPr>
          <p:cNvSpPr/>
          <p:nvPr/>
        </p:nvSpPr>
        <p:spPr>
          <a:xfrm rot="16200000">
            <a:off x="-380713" y="3475530"/>
            <a:ext cx="1171670" cy="410244"/>
          </a:xfrm>
          <a:custGeom>
            <a:avLst/>
            <a:gdLst>
              <a:gd name="connsiteX0" fmla="*/ 1171670 w 1171670"/>
              <a:gd name="connsiteY0" fmla="*/ 0 h 410244"/>
              <a:gd name="connsiteX1" fmla="*/ 1147848 w 1171670"/>
              <a:gd name="connsiteY1" fmla="*/ 66616 h 410244"/>
              <a:gd name="connsiteX2" fmla="*/ 1098975 w 1171670"/>
              <a:gd name="connsiteY2" fmla="*/ 410244 h 410244"/>
              <a:gd name="connsiteX3" fmla="*/ 0 w 1171670"/>
              <a:gd name="connsiteY3" fmla="*/ 399077 h 410244"/>
              <a:gd name="connsiteX4" fmla="*/ 28293 w 1171670"/>
              <a:gd name="connsiteY4" fmla="*/ 52089 h 410244"/>
              <a:gd name="connsiteX5" fmla="*/ 40264 w 1171670"/>
              <a:gd name="connsiteY5" fmla="*/ 0 h 4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670" h="410244">
                <a:moveTo>
                  <a:pt x="1171670" y="0"/>
                </a:moveTo>
                <a:lnTo>
                  <a:pt x="1147848" y="66616"/>
                </a:lnTo>
                <a:cubicBezTo>
                  <a:pt x="1116855" y="175906"/>
                  <a:pt x="1099922" y="291499"/>
                  <a:pt x="1098975" y="410244"/>
                </a:cubicBezTo>
                <a:lnTo>
                  <a:pt x="0" y="399077"/>
                </a:lnTo>
                <a:cubicBezTo>
                  <a:pt x="1059" y="281527"/>
                  <a:pt x="10667" y="165598"/>
                  <a:pt x="28293" y="52089"/>
                </a:cubicBezTo>
                <a:lnTo>
                  <a:pt x="40264" y="0"/>
                </a:lnTo>
                <a:close/>
              </a:path>
            </a:pathLst>
          </a:custGeom>
          <a:solidFill>
            <a:srgbClr val="178D3A"/>
          </a:solidFill>
          <a:ln>
            <a:solidFill>
              <a:srgbClr val="178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94BDED9E-0FD9-37A4-77BA-9F2D65E1214C}"/>
              </a:ext>
            </a:extLst>
          </p:cNvPr>
          <p:cNvSpPr/>
          <p:nvPr/>
        </p:nvSpPr>
        <p:spPr>
          <a:xfrm rot="5400000">
            <a:off x="126643" y="3463480"/>
            <a:ext cx="1097164" cy="509043"/>
          </a:xfrm>
          <a:prstGeom prst="triangle">
            <a:avLst>
              <a:gd name="adj" fmla="val 50000"/>
            </a:avLst>
          </a:prstGeom>
          <a:solidFill>
            <a:srgbClr val="178D3A"/>
          </a:solidFill>
          <a:ln>
            <a:solidFill>
              <a:srgbClr val="178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0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F7E4B-4B5C-7386-59DB-3D5D7EF39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8D3B65-DC87-7EAC-954A-518F5D25B94B}"/>
              </a:ext>
            </a:extLst>
          </p:cNvPr>
          <p:cNvSpPr/>
          <p:nvPr/>
        </p:nvSpPr>
        <p:spPr>
          <a:xfrm>
            <a:off x="0" y="1707654"/>
            <a:ext cx="9144000" cy="2952328"/>
          </a:xfrm>
          <a:prstGeom prst="rect">
            <a:avLst/>
          </a:prstGeom>
          <a:solidFill>
            <a:srgbClr val="84B818"/>
          </a:solidFill>
          <a:ln>
            <a:solidFill>
              <a:srgbClr val="84B8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42F07-5EF4-1702-953B-31F19422BBD7}"/>
              </a:ext>
            </a:extLst>
          </p:cNvPr>
          <p:cNvSpPr txBox="1"/>
          <p:nvPr/>
        </p:nvSpPr>
        <p:spPr>
          <a:xfrm>
            <a:off x="-13688" y="516692"/>
            <a:ext cx="50103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rgbClr val="84B818"/>
                </a:solidFill>
              </a:rPr>
              <a:t>HEPDATA</a:t>
            </a:r>
          </a:p>
        </p:txBody>
      </p:sp>
    </p:spTree>
    <p:extLst>
      <p:ext uri="{BB962C8B-B14F-4D97-AF65-F5344CB8AC3E}">
        <p14:creationId xmlns:p14="http://schemas.microsoft.com/office/powerpoint/2010/main" val="422641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02A2-8E4D-DBAF-8EC5-EBAA2715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HEPData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16C3D-157C-5074-8661-81CCED20E0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215" y="988689"/>
            <a:ext cx="4457966" cy="3671590"/>
          </a:xfrm>
        </p:spPr>
        <p:txBody>
          <a:bodyPr numCol="1"/>
          <a:lstStyle/>
          <a:p>
            <a:r>
              <a:rPr lang="en-GB" sz="1600" dirty="0" err="1"/>
              <a:t>HEPData</a:t>
            </a:r>
            <a:r>
              <a:rPr lang="en-GB" sz="1600" dirty="0"/>
              <a:t>: Open-access repository used to preserve and share experimental data</a:t>
            </a:r>
          </a:p>
          <a:p>
            <a:pPr lvl="1"/>
            <a:r>
              <a:rPr lang="en-GB" sz="1400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Maintained by CERN</a:t>
            </a:r>
          </a:p>
          <a:p>
            <a:pPr lvl="1"/>
            <a:r>
              <a:rPr lang="en-GB" sz="1400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Huge catalogue of preserved analyses</a:t>
            </a:r>
          </a:p>
          <a:p>
            <a:pPr lvl="1"/>
            <a:r>
              <a:rPr lang="en-GB" sz="1400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Ensures long-term preservation of experimental results</a:t>
            </a:r>
          </a:p>
          <a:p>
            <a:pPr lvl="1"/>
            <a:endParaRPr lang="en-GB" sz="1400" dirty="0"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</a:endParaRPr>
          </a:p>
          <a:p>
            <a:pPr lvl="1"/>
            <a:endParaRPr lang="en-GB" sz="1400" dirty="0"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</a:endParaRPr>
          </a:p>
          <a:p>
            <a:r>
              <a:rPr lang="en-GB" sz="1600" dirty="0" err="1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HEPData</a:t>
            </a:r>
            <a:r>
              <a:rPr lang="en-GB" sz="1600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 Entries</a:t>
            </a:r>
          </a:p>
          <a:p>
            <a:pPr lvl="1"/>
            <a:r>
              <a:rPr lang="en-GB" sz="1400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Can be searched via many categories</a:t>
            </a:r>
          </a:p>
          <a:p>
            <a:pPr lvl="1"/>
            <a:r>
              <a:rPr lang="en-GB" sz="1400" dirty="0"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Come with abstract and proper citation</a:t>
            </a:r>
          </a:p>
          <a:p>
            <a:pPr lvl="1"/>
            <a:r>
              <a:rPr lang="en-GB" sz="1400" b="0" i="0" dirty="0">
                <a:effectLst/>
                <a:latin typeface="Akkurat LL" panose="020B0504020101010102" pitchFamily="34" charset="-126"/>
                <a:ea typeface="Akkurat LL" panose="020B0504020101010102" pitchFamily="34" charset="-126"/>
                <a:cs typeface="Akkurat LL" panose="020B0504020101010102" pitchFamily="34" charset="-126"/>
              </a:rPr>
              <a:t>Store data in tables</a:t>
            </a:r>
          </a:p>
          <a:p>
            <a:pPr lvl="1"/>
            <a:endParaRPr lang="en-GB" sz="1400" dirty="0">
              <a:latin typeface="Akkurat LL" panose="020B0504020101010102" pitchFamily="34" charset="-126"/>
              <a:ea typeface="Akkurat LL" panose="020B0504020101010102" pitchFamily="34" charset="-126"/>
              <a:cs typeface="Akkurat LL" panose="020B0504020101010102" pitchFamily="34" charset="-126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E2A49-B467-9A25-E136-FFF1C51EF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DE7BF70-B06F-D08E-CF4A-7EB02C83CF7B}"/>
              </a:ext>
            </a:extLst>
          </p:cNvPr>
          <p:cNvSpPr/>
          <p:nvPr/>
        </p:nvSpPr>
        <p:spPr>
          <a:xfrm>
            <a:off x="4769496" y="843558"/>
            <a:ext cx="4249167" cy="3861605"/>
          </a:xfrm>
          <a:prstGeom prst="roundRect">
            <a:avLst>
              <a:gd name="adj" fmla="val 2619"/>
            </a:avLst>
          </a:prstGeom>
          <a:solidFill>
            <a:srgbClr val="84B818"/>
          </a:solidFill>
          <a:ln>
            <a:solidFill>
              <a:srgbClr val="84B818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69FA5-9F82-271B-2558-0980FD0B2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09" y="942393"/>
            <a:ext cx="4130539" cy="36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2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990B-8F9C-D8F6-3002-9293510E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err="1"/>
              <a:t>HEPData</a:t>
            </a:r>
            <a:r>
              <a:rPr lang="en-GB" dirty="0"/>
              <a:t>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D8279-BC0E-7B71-25A8-423A96688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D56C27-FA55-2CB4-2201-8CB4E7162383}"/>
              </a:ext>
            </a:extLst>
          </p:cNvPr>
          <p:cNvSpPr/>
          <p:nvPr/>
        </p:nvSpPr>
        <p:spPr>
          <a:xfrm>
            <a:off x="971600" y="889731"/>
            <a:ext cx="6768752" cy="3989920"/>
          </a:xfrm>
          <a:prstGeom prst="roundRect">
            <a:avLst>
              <a:gd name="adj" fmla="val 2619"/>
            </a:avLst>
          </a:prstGeom>
          <a:solidFill>
            <a:srgbClr val="84B818"/>
          </a:solidFill>
          <a:ln>
            <a:solidFill>
              <a:srgbClr val="84B818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B642B-6749-A6F8-7532-A946104C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24" y="981071"/>
            <a:ext cx="6622504" cy="380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990B-8F9C-D8F6-3002-9293510E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err="1"/>
              <a:t>HEPData</a:t>
            </a:r>
            <a:r>
              <a:rPr lang="en-GB" dirty="0"/>
              <a:t>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D8279-BC0E-7B71-25A8-423A96688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D56C27-FA55-2CB4-2201-8CB4E7162383}"/>
              </a:ext>
            </a:extLst>
          </p:cNvPr>
          <p:cNvSpPr/>
          <p:nvPr/>
        </p:nvSpPr>
        <p:spPr>
          <a:xfrm>
            <a:off x="971600" y="889731"/>
            <a:ext cx="6768752" cy="3989920"/>
          </a:xfrm>
          <a:prstGeom prst="roundRect">
            <a:avLst>
              <a:gd name="adj" fmla="val 2619"/>
            </a:avLst>
          </a:prstGeom>
          <a:solidFill>
            <a:srgbClr val="84B818"/>
          </a:solidFill>
          <a:ln>
            <a:solidFill>
              <a:srgbClr val="84B818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7B036-CFA9-021E-845D-59CB6C38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88460"/>
            <a:ext cx="6660740" cy="38302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B3D9C7-F2B8-C9A9-D54A-84A7F4232AB6}"/>
              </a:ext>
            </a:extLst>
          </p:cNvPr>
          <p:cNvSpPr/>
          <p:nvPr/>
        </p:nvSpPr>
        <p:spPr>
          <a:xfrm>
            <a:off x="3875263" y="1419621"/>
            <a:ext cx="3000993" cy="1458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3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CDE3-E161-DE95-FA79-FD1ED2A0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HEPData</a:t>
            </a:r>
            <a:r>
              <a:rPr lang="en-GB" dirty="0"/>
              <a:t>-Submissions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A6E5B-0C14-EE9B-9D8C-5937E4835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060128"/>
            <a:ext cx="4321174" cy="3671590"/>
          </a:xfrm>
        </p:spPr>
        <p:txBody>
          <a:bodyPr/>
          <a:lstStyle/>
          <a:p>
            <a:r>
              <a:rPr lang="en-GB" sz="1400" dirty="0"/>
              <a:t>Each submission consists of …</a:t>
            </a:r>
          </a:p>
          <a:p>
            <a:r>
              <a:rPr lang="en-GB" sz="1400" dirty="0"/>
              <a:t>One </a:t>
            </a:r>
            <a:r>
              <a:rPr lang="en-GB" sz="1400" dirty="0" err="1">
                <a:solidFill>
                  <a:srgbClr val="84B818"/>
                </a:solidFill>
              </a:rPr>
              <a:t>submission.yaml</a:t>
            </a:r>
            <a:endParaRPr lang="en-GB" sz="1400" dirty="0">
              <a:solidFill>
                <a:srgbClr val="84B818"/>
              </a:solidFill>
            </a:endParaRPr>
          </a:p>
          <a:p>
            <a:pPr lvl="1"/>
            <a:r>
              <a:rPr lang="en-GB" sz="1400" dirty="0"/>
              <a:t>Links to every table in the submission</a:t>
            </a:r>
          </a:p>
          <a:p>
            <a:pPr lvl="1"/>
            <a:r>
              <a:rPr lang="en-GB" sz="1400" dirty="0"/>
              <a:t>Provides metadata for the </a:t>
            </a:r>
            <a:r>
              <a:rPr lang="en-GB" sz="1400" dirty="0" err="1"/>
              <a:t>HEPData</a:t>
            </a:r>
            <a:r>
              <a:rPr lang="en-GB" sz="1400" dirty="0"/>
              <a:t> entry </a:t>
            </a:r>
          </a:p>
          <a:p>
            <a:r>
              <a:rPr lang="en-GB" sz="1400" dirty="0"/>
              <a:t>One </a:t>
            </a:r>
            <a:r>
              <a:rPr lang="en-GB" sz="1400" dirty="0">
                <a:solidFill>
                  <a:srgbClr val="84B818"/>
                </a:solidFill>
              </a:rPr>
              <a:t>.</a:t>
            </a:r>
            <a:r>
              <a:rPr lang="en-GB" sz="1400" dirty="0" err="1">
                <a:solidFill>
                  <a:srgbClr val="84B818"/>
                </a:solidFill>
              </a:rPr>
              <a:t>yaml</a:t>
            </a:r>
            <a:r>
              <a:rPr lang="en-GB" sz="1400" dirty="0">
                <a:solidFill>
                  <a:srgbClr val="84B818"/>
                </a:solidFill>
              </a:rPr>
              <a:t> </a:t>
            </a:r>
            <a:r>
              <a:rPr lang="en-GB" sz="1400" dirty="0"/>
              <a:t>file for every table in the entry</a:t>
            </a:r>
          </a:p>
          <a:p>
            <a:pPr lvl="1"/>
            <a:r>
              <a:rPr lang="en-GB" sz="1400" dirty="0"/>
              <a:t>Contain data points, errors</a:t>
            </a:r>
          </a:p>
          <a:p>
            <a:r>
              <a:rPr lang="en-GB" sz="1400" dirty="0"/>
              <a:t>Refer to </a:t>
            </a:r>
            <a:r>
              <a:rPr lang="en-GB" sz="1400" dirty="0">
                <a:solidFill>
                  <a:srgbClr val="84B81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documentation</a:t>
            </a:r>
            <a:r>
              <a:rPr lang="en-GB" sz="1400" dirty="0"/>
              <a:t> or previously uploaded entries </a:t>
            </a:r>
            <a:r>
              <a:rPr lang="en-GB" sz="1400" dirty="0">
                <a:sym typeface="Wingdings" pitchFamily="2" charset="2"/>
              </a:rPr>
              <a:t>: )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Contact your </a:t>
            </a:r>
            <a:r>
              <a:rPr lang="en-GB" sz="1400" dirty="0">
                <a:solidFill>
                  <a:srgbClr val="84B81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coordinator</a:t>
            </a:r>
            <a:r>
              <a:rPr lang="en-GB" sz="1400" dirty="0"/>
              <a:t> to initiate a submission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Use </a:t>
            </a:r>
            <a:r>
              <a:rPr lang="en-GB" sz="1400" dirty="0">
                <a:solidFill>
                  <a:srgbClr val="84B81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hepdata-validator</a:t>
            </a:r>
            <a:r>
              <a:rPr lang="en-GB" sz="1400" dirty="0">
                <a:solidFill>
                  <a:srgbClr val="84B818"/>
                </a:solidFill>
              </a:rPr>
              <a:t> </a:t>
            </a:r>
            <a:r>
              <a:rPr lang="en-GB" sz="1400" dirty="0"/>
              <a:t>or </a:t>
            </a:r>
            <a:r>
              <a:rPr lang="en-GB" sz="1400" dirty="0">
                <a:solidFill>
                  <a:srgbClr val="84B81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HEPData sandbox </a:t>
            </a:r>
            <a:r>
              <a:rPr lang="en-GB" sz="1400" dirty="0"/>
              <a:t>to validate your files</a:t>
            </a:r>
          </a:p>
          <a:p>
            <a:endParaRPr lang="en-GB" sz="1400" dirty="0"/>
          </a:p>
          <a:p>
            <a:pPr lvl="1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B32DB-0A00-9E00-92DC-EE8F59966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8A2E2-3B90-8759-46B9-0BC07AF38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103354"/>
            <a:ext cx="4208841" cy="35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5528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Akkurat Office"/>
        <a:ea typeface=""/>
        <a:cs typeface=""/>
      </a:majorFont>
      <a:minorFont>
        <a:latin typeface="Akkurat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789A271-AEB0-4647-8CDB-E57465786AD4}" vid="{D6E5BF16-1254-FF4E-AFA7-0E36FEE153D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Masterfolie</Template>
  <TotalTime>1305</TotalTime>
  <Words>1308</Words>
  <Application>Microsoft Macintosh PowerPoint</Application>
  <PresentationFormat>On-screen Show (16:9)</PresentationFormat>
  <Paragraphs>227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Akkurat</vt:lpstr>
      <vt:lpstr>Akkurat LL</vt:lpstr>
      <vt:lpstr>Akkurat Office</vt:lpstr>
      <vt:lpstr>Arial</vt:lpstr>
      <vt:lpstr>Calibri</vt:lpstr>
      <vt:lpstr>Cambria Math</vt:lpstr>
      <vt:lpstr>Masterfolie</vt:lpstr>
      <vt:lpstr>A RIVETing journey:  Analysis Preservation and Generator Tuning in High Energy Physics</vt:lpstr>
      <vt:lpstr>Motivation</vt:lpstr>
      <vt:lpstr>HEP Generator tuning in a nutshell</vt:lpstr>
      <vt:lpstr>Analysis Preservation Roadmap</vt:lpstr>
      <vt:lpstr>PowerPoint Presentation</vt:lpstr>
      <vt:lpstr>HEPData</vt:lpstr>
      <vt:lpstr>Example HEPData entry</vt:lpstr>
      <vt:lpstr>Example HEPData entry</vt:lpstr>
      <vt:lpstr>HEPData-Submissions</vt:lpstr>
      <vt:lpstr>HEPData-Submissions</vt:lpstr>
      <vt:lpstr>PowerPoint Presentation</vt:lpstr>
      <vt:lpstr>Rivet</vt:lpstr>
      <vt:lpstr>Rivet Analysis Code</vt:lpstr>
      <vt:lpstr>Rivet Analysis Code</vt:lpstr>
      <vt:lpstr>Rivet Analysis Code</vt:lpstr>
      <vt:lpstr>Rivet Analysis Code</vt:lpstr>
      <vt:lpstr>Rivet Analysis Code</vt:lpstr>
      <vt:lpstr>Running and submitting a Rivet-plugin</vt:lpstr>
      <vt:lpstr>Running and submitting a Rivet-plugin</vt:lpstr>
      <vt:lpstr>PowerPoint Presentation</vt:lpstr>
      <vt:lpstr>Analysis Preservation Guide</vt:lpstr>
      <vt:lpstr>Connection to SFB1491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RIVETing journey:  Analysis Preservation and Generator Tuning in High Energy Physics</dc:title>
  <dc:creator>Microsoft Office User</dc:creator>
  <cp:lastModifiedBy>Microsoft Office User</cp:lastModifiedBy>
  <cp:revision>11</cp:revision>
  <dcterms:created xsi:type="dcterms:W3CDTF">2024-01-16T09:50:22Z</dcterms:created>
  <dcterms:modified xsi:type="dcterms:W3CDTF">2024-01-24T10:23:11Z</dcterms:modified>
</cp:coreProperties>
</file>