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 id="2147483742" r:id="rId2"/>
    <p:sldMasterId id="2147483751" r:id="rId3"/>
    <p:sldMasterId id="2147483745" r:id="rId4"/>
    <p:sldMasterId id="2147483727" r:id="rId5"/>
    <p:sldMasterId id="2147483748" r:id="rId6"/>
    <p:sldMasterId id="2147483732" r:id="rId7"/>
    <p:sldMasterId id="2147483730" r:id="rId8"/>
  </p:sldMasterIdLst>
  <p:notesMasterIdLst>
    <p:notesMasterId r:id="rId34"/>
  </p:notesMasterIdLst>
  <p:handoutMasterIdLst>
    <p:handoutMasterId r:id="rId35"/>
  </p:handoutMasterIdLst>
  <p:sldIdLst>
    <p:sldId id="424" r:id="rId9"/>
    <p:sldId id="439" r:id="rId10"/>
    <p:sldId id="440" r:id="rId11"/>
    <p:sldId id="441" r:id="rId12"/>
    <p:sldId id="442" r:id="rId13"/>
    <p:sldId id="443" r:id="rId14"/>
    <p:sldId id="444" r:id="rId15"/>
    <p:sldId id="445" r:id="rId16"/>
    <p:sldId id="261" r:id="rId17"/>
    <p:sldId id="425" r:id="rId18"/>
    <p:sldId id="426" r:id="rId19"/>
    <p:sldId id="438" r:id="rId20"/>
    <p:sldId id="446" r:id="rId21"/>
    <p:sldId id="429" r:id="rId22"/>
    <p:sldId id="427" r:id="rId23"/>
    <p:sldId id="447" r:id="rId24"/>
    <p:sldId id="430" r:id="rId25"/>
    <p:sldId id="432" r:id="rId26"/>
    <p:sldId id="434" r:id="rId27"/>
    <p:sldId id="433" r:id="rId28"/>
    <p:sldId id="428" r:id="rId29"/>
    <p:sldId id="431" r:id="rId30"/>
    <p:sldId id="436" r:id="rId31"/>
    <p:sldId id="437" r:id="rId32"/>
    <p:sldId id="43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E32"/>
    <a:srgbClr val="8C1E2D"/>
    <a:srgbClr val="89BA16"/>
    <a:srgbClr val="267184"/>
    <a:srgbClr val="2D3C46"/>
    <a:srgbClr val="142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0"/>
    <p:restoredTop sz="96281"/>
  </p:normalViewPr>
  <p:slideViewPr>
    <p:cSldViewPr snapToGrid="0">
      <p:cViewPr varScale="1">
        <p:scale>
          <a:sx n="202" d="100"/>
          <a:sy n="202" d="100"/>
        </p:scale>
        <p:origin x="1432" y="472"/>
      </p:cViewPr>
      <p:guideLst/>
    </p:cSldViewPr>
  </p:slideViewPr>
  <p:notesTextViewPr>
    <p:cViewPr>
      <p:scale>
        <a:sx n="1" d="1"/>
        <a:sy n="1" d="1"/>
      </p:scale>
      <p:origin x="0" y="0"/>
    </p:cViewPr>
  </p:notesTextViewPr>
  <p:notesViewPr>
    <p:cSldViewPr snapToGrid="0">
      <p:cViewPr varScale="1">
        <p:scale>
          <a:sx n="95" d="100"/>
          <a:sy n="95" d="100"/>
        </p:scale>
        <p:origin x="251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A90D72-8F74-C849-FCC3-8495C174DF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1291CCF-2C5E-2057-3C34-9338BE8B6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55F362-C6D2-A944-87E3-1F932EDE0D8C}" type="datetimeFigureOut">
              <a:rPr lang="de-DE" smtClean="0"/>
              <a:t>13.04.26</a:t>
            </a:fld>
            <a:endParaRPr lang="de-DE"/>
          </a:p>
        </p:txBody>
      </p:sp>
      <p:sp>
        <p:nvSpPr>
          <p:cNvPr id="4" name="Fußzeilenplatzhalter 3">
            <a:extLst>
              <a:ext uri="{FF2B5EF4-FFF2-40B4-BE49-F238E27FC236}">
                <a16:creationId xmlns:a16="http://schemas.microsoft.com/office/drawing/2014/main" id="{A3E6B633-1FB8-0FBD-2C63-0EB94AA00C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70473A2-C933-CC46-8EAD-B4FF5A3457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A36BEC-EC01-3040-B136-7456F3F1FFEB}" type="slidenum">
              <a:rPr lang="de-DE" smtClean="0"/>
              <a:t>‹Nr.›</a:t>
            </a:fld>
            <a:endParaRPr lang="de-DE"/>
          </a:p>
        </p:txBody>
      </p:sp>
    </p:spTree>
    <p:extLst>
      <p:ext uri="{BB962C8B-B14F-4D97-AF65-F5344CB8AC3E}">
        <p14:creationId xmlns:p14="http://schemas.microsoft.com/office/powerpoint/2010/main" val="394051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EBDB1-6637-3746-A478-26396D24C86D}" type="datetimeFigureOut">
              <a:rPr lang="de-DE" smtClean="0"/>
              <a:t>13.04.26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A58CB-8275-5843-9E3B-1F6D40A5A881}" type="slidenum">
              <a:rPr lang="de-DE" smtClean="0"/>
              <a:t>‹Nr.›</a:t>
            </a:fld>
            <a:endParaRPr lang="de-DE"/>
          </a:p>
        </p:txBody>
      </p:sp>
    </p:spTree>
    <p:extLst>
      <p:ext uri="{BB962C8B-B14F-4D97-AF65-F5344CB8AC3E}">
        <p14:creationId xmlns:p14="http://schemas.microsoft.com/office/powerpoint/2010/main" val="43512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857216EC-7BFC-937A-A316-DC81FA220975}"/>
              </a:ext>
            </a:extLst>
          </p:cNvPr>
          <p:cNvGrpSpPr/>
          <p:nvPr userDrawn="1"/>
        </p:nvGrpSpPr>
        <p:grpSpPr>
          <a:xfrm>
            <a:off x="7740350" y="4532400"/>
            <a:ext cx="1403650" cy="445904"/>
            <a:chOff x="7740350" y="4532124"/>
            <a:chExt cx="1403650" cy="445904"/>
          </a:xfrm>
        </p:grpSpPr>
        <p:sp>
          <p:nvSpPr>
            <p:cNvPr id="9" name="Rechteck 8">
              <a:extLst>
                <a:ext uri="{FF2B5EF4-FFF2-40B4-BE49-F238E27FC236}">
                  <a16:creationId xmlns:a16="http://schemas.microsoft.com/office/drawing/2014/main" id="{4EAC2E49-8341-04B4-599E-F1ADC28A8958}"/>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098B9475-68D0-AE75-1FC3-B35588E08FB4}"/>
                </a:ext>
              </a:extLst>
            </p:cNvPr>
            <p:cNvPicPr>
              <a:picLocks noChangeAspect="1"/>
            </p:cNvPicPr>
            <p:nvPr/>
          </p:nvPicPr>
          <p:blipFill>
            <a:blip r:embed="rId2"/>
            <a:stretch>
              <a:fillRect/>
            </a:stretch>
          </p:blipFill>
          <p:spPr>
            <a:xfrm>
              <a:off x="7740350" y="4532124"/>
              <a:ext cx="1152825" cy="445904"/>
            </a:xfrm>
            <a:prstGeom prst="rect">
              <a:avLst/>
            </a:prstGeom>
          </p:spPr>
        </p:pic>
      </p:grpSp>
      <p:sp>
        <p:nvSpPr>
          <p:cNvPr id="2" name="Textplatzhalter 14">
            <a:extLst>
              <a:ext uri="{FF2B5EF4-FFF2-40B4-BE49-F238E27FC236}">
                <a16:creationId xmlns:a16="http://schemas.microsoft.com/office/drawing/2014/main" id="{EFA3C123-DFDD-CB60-B4AA-FBA64C995E43}"/>
              </a:ext>
            </a:extLst>
          </p:cNvPr>
          <p:cNvSpPr>
            <a:spLocks noGrp="1"/>
          </p:cNvSpPr>
          <p:nvPr>
            <p:ph type="body" sz="quarter" idx="10" hasCustomPrompt="1"/>
          </p:nvPr>
        </p:nvSpPr>
        <p:spPr>
          <a:xfrm>
            <a:off x="321415" y="1404000"/>
            <a:ext cx="3773507" cy="1166301"/>
          </a:xfrm>
          <a:prstGeom prst="rect">
            <a:avLst/>
          </a:prstGeom>
          <a:ln>
            <a:noFill/>
          </a:ln>
        </p:spPr>
        <p:txBody>
          <a:bodyPr anchor="b"/>
          <a:lstStyle>
            <a:lvl1pPr marL="0" indent="0">
              <a:lnSpc>
                <a:spcPts val="3360"/>
              </a:lnSpc>
              <a:spcBef>
                <a:spcPts val="0"/>
              </a:spcBef>
              <a:buFontTx/>
              <a:buNone/>
              <a:defRPr b="1">
                <a:solidFill>
                  <a:schemeClr val="tx1"/>
                </a:solidFill>
                <a:latin typeface="+mj-lt"/>
                <a:cs typeface="Arial" panose="020B0604020202020204" pitchFamily="34" charset="0"/>
              </a:defRPr>
            </a:lvl1pPr>
            <a:lvl3pPr marL="914400" indent="0">
              <a:buFontTx/>
              <a:buNone/>
              <a:defRPr/>
            </a:lvl3pPr>
          </a:lstStyle>
          <a:p>
            <a:pPr lvl="0"/>
            <a:r>
              <a:rPr lang="de-DE" dirty="0"/>
              <a:t>Titel der Präsentation</a:t>
            </a:r>
          </a:p>
        </p:txBody>
      </p:sp>
      <p:sp>
        <p:nvSpPr>
          <p:cNvPr id="3" name="Textplatzhalter 16">
            <a:extLst>
              <a:ext uri="{FF2B5EF4-FFF2-40B4-BE49-F238E27FC236}">
                <a16:creationId xmlns:a16="http://schemas.microsoft.com/office/drawing/2014/main" id="{010731B3-C9BB-EAB0-CDD3-9C024916371C}"/>
              </a:ext>
            </a:extLst>
          </p:cNvPr>
          <p:cNvSpPr>
            <a:spLocks noGrp="1"/>
          </p:cNvSpPr>
          <p:nvPr>
            <p:ph type="body" sz="quarter" idx="11" hasCustomPrompt="1"/>
          </p:nvPr>
        </p:nvSpPr>
        <p:spPr>
          <a:xfrm>
            <a:off x="327513" y="2559600"/>
            <a:ext cx="3767410" cy="1257969"/>
          </a:xfrm>
          <a:prstGeom prst="rect">
            <a:avLst/>
          </a:prstGeom>
        </p:spPr>
        <p:txBody>
          <a:bodyPr/>
          <a:lstStyle>
            <a:lvl1pPr marL="0" indent="0">
              <a:lnSpc>
                <a:spcPts val="2400"/>
              </a:lnSpc>
              <a:spcBef>
                <a:spcPts val="0"/>
              </a:spcBef>
              <a:buFontTx/>
              <a:buNone/>
              <a:defRPr sz="2000">
                <a:solidFill>
                  <a:schemeClr val="tx1"/>
                </a:solidFill>
                <a:latin typeface="+mj-lt"/>
                <a:cs typeface="Arial" panose="020B0604020202020204" pitchFamily="34" charset="0"/>
              </a:defRPr>
            </a:lvl1pPr>
          </a:lstStyle>
          <a:p>
            <a:pPr lvl="0"/>
            <a:r>
              <a:rPr lang="de-DE" dirty="0"/>
              <a:t>Hier </a:t>
            </a:r>
            <a:r>
              <a:rPr lang="de-DE" dirty="0" err="1"/>
              <a:t>Subline</a:t>
            </a:r>
            <a:r>
              <a:rPr lang="de-DE" dirty="0"/>
              <a:t> eingeben</a:t>
            </a:r>
          </a:p>
        </p:txBody>
      </p:sp>
    </p:spTree>
    <p:extLst>
      <p:ext uri="{BB962C8B-B14F-4D97-AF65-F5344CB8AC3E}">
        <p14:creationId xmlns:p14="http://schemas.microsoft.com/office/powerpoint/2010/main" val="5143991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folie weiß">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AF87E2D5-FEBA-B73E-A8F1-78713AFA4B31}"/>
              </a:ext>
            </a:extLst>
          </p:cNvPr>
          <p:cNvSpPr>
            <a:spLocks noGrp="1"/>
          </p:cNvSpPr>
          <p:nvPr>
            <p:ph type="subTitle" idx="1" hasCustomPrompt="1"/>
          </p:nvPr>
        </p:nvSpPr>
        <p:spPr>
          <a:xfrm>
            <a:off x="406800" y="2204623"/>
            <a:ext cx="7258050" cy="1241425"/>
          </a:xfrm>
          <a:prstGeom prst="rect">
            <a:avLst/>
          </a:prstGeom>
        </p:spPr>
        <p:txBody>
          <a:bodyPr>
            <a:normAutofit/>
          </a:bodyPr>
          <a:lstStyle>
            <a:lvl1pPr marL="0" indent="0" algn="l">
              <a:lnSpc>
                <a:spcPts val="2400"/>
              </a:lnSpc>
              <a:spcBef>
                <a:spcPts val="0"/>
              </a:spcBef>
              <a:buNone/>
              <a:defRPr sz="2000">
                <a:solidFill>
                  <a:schemeClr val="tx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hier eingeben</a:t>
            </a:r>
          </a:p>
          <a:p>
            <a:endParaRPr lang="de-DE" dirty="0"/>
          </a:p>
        </p:txBody>
      </p:sp>
      <p:sp>
        <p:nvSpPr>
          <p:cNvPr id="10" name="Textplatzhalter 9">
            <a:extLst>
              <a:ext uri="{FF2B5EF4-FFF2-40B4-BE49-F238E27FC236}">
                <a16:creationId xmlns:a16="http://schemas.microsoft.com/office/drawing/2014/main" id="{C80BCA2A-1C91-BEA5-76D7-A2367375DF94}"/>
              </a:ext>
            </a:extLst>
          </p:cNvPr>
          <p:cNvSpPr>
            <a:spLocks noGrp="1"/>
          </p:cNvSpPr>
          <p:nvPr>
            <p:ph type="body" sz="quarter" idx="11" hasCustomPrompt="1"/>
          </p:nvPr>
        </p:nvSpPr>
        <p:spPr>
          <a:xfrm>
            <a:off x="406400" y="787400"/>
            <a:ext cx="7258050" cy="1403350"/>
          </a:xfrm>
          <a:prstGeom prst="rect">
            <a:avLst/>
          </a:prstGeom>
        </p:spPr>
        <p:txBody>
          <a:bodyPr anchor="b"/>
          <a:lstStyle>
            <a:lvl1pPr marL="0" indent="0">
              <a:lnSpc>
                <a:spcPts val="3200"/>
              </a:lnSpc>
              <a:spcBef>
                <a:spcPts val="0"/>
              </a:spcBef>
              <a:buFontTx/>
              <a:buNone/>
              <a:defRPr b="1">
                <a:solidFill>
                  <a:schemeClr val="bg2"/>
                </a:solidFill>
                <a:latin typeface="+mj-lt"/>
                <a:cs typeface="Arial" panose="020B0604020202020204" pitchFamily="34" charset="0"/>
              </a:defRPr>
            </a:lvl1pPr>
          </a:lstStyle>
          <a:p>
            <a:pPr lvl="0"/>
            <a:r>
              <a:rPr lang="de-DE" dirty="0"/>
              <a:t>_01 Zwischenfolie. Headline eingeben</a:t>
            </a:r>
          </a:p>
        </p:txBody>
      </p:sp>
    </p:spTree>
    <p:extLst>
      <p:ext uri="{BB962C8B-B14F-4D97-AF65-F5344CB8AC3E}">
        <p14:creationId xmlns:p14="http://schemas.microsoft.com/office/powerpoint/2010/main" val="172743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Zwischenfolie grün">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D954FF5-D132-BA73-A4E9-2C9A9F836373}"/>
              </a:ext>
            </a:extLst>
          </p:cNvPr>
          <p:cNvPicPr>
            <a:picLocks noChangeAspect="1"/>
          </p:cNvPicPr>
          <p:nvPr userDrawn="1"/>
        </p:nvPicPr>
        <p:blipFill>
          <a:blip r:embed="rId2"/>
          <a:stretch>
            <a:fillRect/>
          </a:stretch>
        </p:blipFill>
        <p:spPr>
          <a:xfrm>
            <a:off x="3387686" y="2172570"/>
            <a:ext cx="2064050" cy="798360"/>
          </a:xfrm>
          <a:prstGeom prst="rect">
            <a:avLst/>
          </a:prstGeom>
        </p:spPr>
      </p:pic>
    </p:spTree>
    <p:extLst>
      <p:ext uri="{BB962C8B-B14F-4D97-AF65-F5344CB8AC3E}">
        <p14:creationId xmlns:p14="http://schemas.microsoft.com/office/powerpoint/2010/main" val="83632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14">
            <a:extLst>
              <a:ext uri="{FF2B5EF4-FFF2-40B4-BE49-F238E27FC236}">
                <a16:creationId xmlns:a16="http://schemas.microsoft.com/office/drawing/2014/main" id="{ED4FCA89-DBDE-B943-55CC-85AD003EC7E3}"/>
              </a:ext>
            </a:extLst>
          </p:cNvPr>
          <p:cNvSpPr>
            <a:spLocks noGrp="1"/>
          </p:cNvSpPr>
          <p:nvPr>
            <p:ph type="body" sz="quarter" idx="10" hasCustomPrompt="1"/>
          </p:nvPr>
        </p:nvSpPr>
        <p:spPr>
          <a:xfrm>
            <a:off x="4900296" y="1404046"/>
            <a:ext cx="3773507" cy="1166301"/>
          </a:xfrm>
          <a:prstGeom prst="rect">
            <a:avLst/>
          </a:prstGeom>
          <a:ln>
            <a:noFill/>
          </a:ln>
        </p:spPr>
        <p:txBody>
          <a:bodyPr anchor="b"/>
          <a:lstStyle>
            <a:lvl1pPr marL="0" indent="0">
              <a:lnSpc>
                <a:spcPts val="3360"/>
              </a:lnSpc>
              <a:spcBef>
                <a:spcPts val="0"/>
              </a:spcBef>
              <a:buFontTx/>
              <a:buNone/>
              <a:defRPr b="1">
                <a:solidFill>
                  <a:schemeClr val="bg1"/>
                </a:solidFill>
                <a:latin typeface="+mj-lt"/>
                <a:cs typeface="Arial" panose="020B0604020202020204" pitchFamily="34" charset="0"/>
              </a:defRPr>
            </a:lvl1pPr>
            <a:lvl3pPr marL="914400" indent="0">
              <a:buFontTx/>
              <a:buNone/>
              <a:defRPr/>
            </a:lvl3pPr>
          </a:lstStyle>
          <a:p>
            <a:pPr lvl="0"/>
            <a:r>
              <a:rPr lang="de-DE" dirty="0"/>
              <a:t>Titel der Präsentation</a:t>
            </a:r>
          </a:p>
        </p:txBody>
      </p:sp>
      <p:sp>
        <p:nvSpPr>
          <p:cNvPr id="4" name="Textplatzhalter 16">
            <a:extLst>
              <a:ext uri="{FF2B5EF4-FFF2-40B4-BE49-F238E27FC236}">
                <a16:creationId xmlns:a16="http://schemas.microsoft.com/office/drawing/2014/main" id="{9AAEE5CA-C8D0-54D2-E018-783F422A31EB}"/>
              </a:ext>
            </a:extLst>
          </p:cNvPr>
          <p:cNvSpPr>
            <a:spLocks noGrp="1"/>
          </p:cNvSpPr>
          <p:nvPr>
            <p:ph type="body" sz="quarter" idx="11" hasCustomPrompt="1"/>
          </p:nvPr>
        </p:nvSpPr>
        <p:spPr>
          <a:xfrm>
            <a:off x="4906394" y="2561342"/>
            <a:ext cx="3767410" cy="1257969"/>
          </a:xfrm>
          <a:prstGeom prst="rect">
            <a:avLst/>
          </a:prstGeom>
        </p:spPr>
        <p:txBody>
          <a:bodyPr/>
          <a:lstStyle>
            <a:lvl1pPr marL="0" indent="0">
              <a:lnSpc>
                <a:spcPts val="2400"/>
              </a:lnSpc>
              <a:spcBef>
                <a:spcPts val="0"/>
              </a:spcBef>
              <a:buFontTx/>
              <a:buNone/>
              <a:defRPr sz="2000">
                <a:solidFill>
                  <a:schemeClr val="bg1"/>
                </a:solidFill>
                <a:latin typeface="+mj-lt"/>
                <a:cs typeface="Arial" panose="020B0604020202020204" pitchFamily="34" charset="0"/>
              </a:defRPr>
            </a:lvl1pPr>
          </a:lstStyle>
          <a:p>
            <a:pPr lvl="0"/>
            <a:r>
              <a:rPr lang="de-DE" dirty="0"/>
              <a:t>Hier </a:t>
            </a:r>
            <a:r>
              <a:rPr lang="de-DE" dirty="0" err="1"/>
              <a:t>Subline</a:t>
            </a:r>
            <a:r>
              <a:rPr lang="de-DE" dirty="0"/>
              <a:t> eingeben</a:t>
            </a:r>
          </a:p>
        </p:txBody>
      </p:sp>
      <p:sp>
        <p:nvSpPr>
          <p:cNvPr id="5" name="Bildplatzhalter 5">
            <a:extLst>
              <a:ext uri="{FF2B5EF4-FFF2-40B4-BE49-F238E27FC236}">
                <a16:creationId xmlns:a16="http://schemas.microsoft.com/office/drawing/2014/main" id="{94D710E3-223C-CCFF-DCD7-1C5D60B310AF}"/>
              </a:ext>
            </a:extLst>
          </p:cNvPr>
          <p:cNvSpPr>
            <a:spLocks noGrp="1"/>
          </p:cNvSpPr>
          <p:nvPr>
            <p:ph type="pic" sz="quarter" idx="12" hasCustomPrompt="1"/>
          </p:nvPr>
        </p:nvSpPr>
        <p:spPr>
          <a:xfrm>
            <a:off x="0" y="0"/>
            <a:ext cx="4572000" cy="5143500"/>
          </a:xfrm>
          <a:prstGeom prst="rect">
            <a:avLst/>
          </a:prstGeom>
        </p:spPr>
        <p:txBody>
          <a:bodyPr anchor="ctr"/>
          <a:lstStyle>
            <a:lvl1pPr marL="0" indent="0" algn="ctr">
              <a:buFontTx/>
              <a:buNone/>
              <a:defRPr/>
            </a:lvl1pPr>
          </a:lstStyle>
          <a:p>
            <a:r>
              <a:rPr lang="de-DE" dirty="0"/>
              <a:t>Hier Bild einfügen</a:t>
            </a:r>
          </a:p>
        </p:txBody>
      </p:sp>
    </p:spTree>
    <p:extLst>
      <p:ext uri="{BB962C8B-B14F-4D97-AF65-F5344CB8AC3E}">
        <p14:creationId xmlns:p14="http://schemas.microsoft.com/office/powerpoint/2010/main" val="32555361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einzeilig + Vortragstitel">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E0096328-9C3B-D0CC-6291-46F745A545F5}"/>
              </a:ext>
            </a:extLst>
          </p:cNvPr>
          <p:cNvSpPr>
            <a:spLocks noGrp="1"/>
          </p:cNvSpPr>
          <p:nvPr>
            <p:ph type="body" sz="quarter" idx="13" hasCustomPrompt="1"/>
          </p:nvPr>
        </p:nvSpPr>
        <p:spPr>
          <a:xfrm>
            <a:off x="408570" y="270904"/>
            <a:ext cx="8327009" cy="803916"/>
          </a:xfrm>
          <a:prstGeom prst="rect">
            <a:avLst/>
          </a:prstGeom>
        </p:spPr>
        <p:txBody>
          <a:bodyPr/>
          <a:lstStyle>
            <a:lvl1pPr marL="0" indent="0">
              <a:spcBef>
                <a:spcPts val="0"/>
              </a:spcBef>
              <a:buFontTx/>
              <a:buNone/>
              <a:defRPr sz="1600" b="1" i="0">
                <a:solidFill>
                  <a:schemeClr val="bg1"/>
                </a:solidFill>
                <a:latin typeface="+mj-lt"/>
                <a:cs typeface="Arial" panose="020B0604020202020204" pitchFamily="34" charset="0"/>
              </a:defRPr>
            </a:lvl1pPr>
          </a:lstStyle>
          <a:p>
            <a:r>
              <a:rPr lang="de-DE" b="1" dirty="0">
                <a:latin typeface="Arial" panose="020B0604020202020204" pitchFamily="34" charset="0"/>
                <a:cs typeface="Arial" panose="020B0604020202020204" pitchFamily="34" charset="0"/>
              </a:rPr>
              <a:t>Headline eingeben</a:t>
            </a:r>
          </a:p>
        </p:txBody>
      </p:sp>
      <p:sp>
        <p:nvSpPr>
          <p:cNvPr id="3" name="Textplatzhalter 5">
            <a:extLst>
              <a:ext uri="{FF2B5EF4-FFF2-40B4-BE49-F238E27FC236}">
                <a16:creationId xmlns:a16="http://schemas.microsoft.com/office/drawing/2014/main" id="{4B106CAB-CC88-0896-BB04-D7AB2FA71FD4}"/>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bg1"/>
                </a:solidFill>
                <a:latin typeface="+mn-lt"/>
                <a:cs typeface="Arial" panose="020B0604020202020204" pitchFamily="34" charset="0"/>
              </a:defRPr>
            </a:lvl1pPr>
            <a:lvl2pPr marL="342900" indent="0">
              <a:lnSpc>
                <a:spcPts val="1800"/>
              </a:lnSpc>
              <a:buNone/>
              <a:defRPr sz="1400">
                <a:solidFill>
                  <a:schemeClr val="bg1"/>
                </a:solidFill>
                <a:latin typeface="+mn-lt"/>
                <a:cs typeface="Arial" panose="020B0604020202020204" pitchFamily="34" charset="0"/>
              </a:defRPr>
            </a:lvl2pPr>
            <a:lvl3pPr marL="685800" indent="0">
              <a:lnSpc>
                <a:spcPts val="1800"/>
              </a:lnSpc>
              <a:buNone/>
              <a:defRPr sz="1200">
                <a:solidFill>
                  <a:schemeClr val="bg1"/>
                </a:solidFill>
                <a:latin typeface="+mn-lt"/>
                <a:cs typeface="Arial" panose="020B0604020202020204" pitchFamily="34" charset="0"/>
              </a:defRPr>
            </a:lvl3pPr>
            <a:lvl4pPr marL="1028700" indent="0">
              <a:lnSpc>
                <a:spcPts val="1600"/>
              </a:lnSpc>
              <a:buNone/>
              <a:defRPr sz="1100">
                <a:solidFill>
                  <a:schemeClr val="bg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Textfeld 3">
            <a:extLst>
              <a:ext uri="{FF2B5EF4-FFF2-40B4-BE49-F238E27FC236}">
                <a16:creationId xmlns:a16="http://schemas.microsoft.com/office/drawing/2014/main" id="{65F64BB5-7578-9C67-65A6-909E2C3C8BA6}"/>
              </a:ext>
            </a:extLst>
          </p:cNvPr>
          <p:cNvSpPr txBox="1"/>
          <p:nvPr userDrawn="1"/>
        </p:nvSpPr>
        <p:spPr>
          <a:xfrm>
            <a:off x="4481063" y="4563985"/>
            <a:ext cx="2789750" cy="338554"/>
          </a:xfrm>
          <a:prstGeom prst="rect">
            <a:avLst/>
          </a:prstGeom>
          <a:noFill/>
        </p:spPr>
        <p:txBody>
          <a:bodyPr wrap="square" rtlCol="0">
            <a:spAutoFit/>
          </a:bodyPr>
          <a:lstStyle/>
          <a:p>
            <a:r>
              <a:rPr lang="de-DE" sz="800" b="1" dirty="0">
                <a:solidFill>
                  <a:schemeClr val="bg1"/>
                </a:solidFill>
                <a:latin typeface="+mn-lt"/>
                <a:cs typeface="Arial"/>
              </a:rPr>
              <a:t>Beispielfach</a:t>
            </a:r>
          </a:p>
          <a:p>
            <a:pPr marL="0" indent="0">
              <a:lnSpc>
                <a:spcPct val="100000"/>
              </a:lnSpc>
              <a:spcBef>
                <a:spcPts val="0"/>
              </a:spcBef>
              <a:buNone/>
            </a:pPr>
            <a:r>
              <a:rPr lang="de-DE" sz="800" dirty="0">
                <a:solidFill>
                  <a:schemeClr val="bg1"/>
                </a:solidFill>
                <a:effectLst/>
                <a:latin typeface="Arial" panose="020B0604020202020204" pitchFamily="34" charset="0"/>
              </a:rPr>
              <a:t>Fakultät für Mathematik und Naturwissenschaften</a:t>
            </a:r>
          </a:p>
        </p:txBody>
      </p:sp>
      <p:sp>
        <p:nvSpPr>
          <p:cNvPr id="5" name="Textfeld 4">
            <a:extLst>
              <a:ext uri="{FF2B5EF4-FFF2-40B4-BE49-F238E27FC236}">
                <a16:creationId xmlns:a16="http://schemas.microsoft.com/office/drawing/2014/main" id="{FA345765-5DA1-F342-B6F4-FC382676AAB7}"/>
              </a:ext>
            </a:extLst>
          </p:cNvPr>
          <p:cNvSpPr txBox="1"/>
          <p:nvPr userDrawn="1"/>
        </p:nvSpPr>
        <p:spPr>
          <a:xfrm>
            <a:off x="422016" y="4563985"/>
            <a:ext cx="3974004" cy="338554"/>
          </a:xfrm>
          <a:prstGeom prst="rect">
            <a:avLst/>
          </a:prstGeom>
          <a:noFill/>
        </p:spPr>
        <p:txBody>
          <a:bodyPr wrap="square" rtlCol="0">
            <a:spAutoFit/>
          </a:bodyPr>
          <a:lstStyle/>
          <a:p>
            <a:r>
              <a:rPr lang="de-DE" sz="800" b="1" dirty="0">
                <a:solidFill>
                  <a:schemeClr val="bg1"/>
                </a:solidFill>
                <a:latin typeface="+mn-lt"/>
                <a:cs typeface="Arial"/>
              </a:rPr>
              <a:t>Vortragstitel </a:t>
            </a:r>
          </a:p>
          <a:p>
            <a:r>
              <a:rPr lang="de-DE" sz="800" dirty="0">
                <a:solidFill>
                  <a:schemeClr val="bg1"/>
                </a:solidFill>
                <a:latin typeface="+mn-lt"/>
                <a:cs typeface="Arial"/>
              </a:rPr>
              <a:t>Titel Vorname Name | Funktion</a:t>
            </a:r>
          </a:p>
        </p:txBody>
      </p:sp>
    </p:spTree>
    <p:extLst>
      <p:ext uri="{BB962C8B-B14F-4D97-AF65-F5344CB8AC3E}">
        <p14:creationId xmlns:p14="http://schemas.microsoft.com/office/powerpoint/2010/main" val="342424681"/>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einzeilig OHNE Vortragstitel">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E0096328-9C3B-D0CC-6291-46F745A545F5}"/>
              </a:ext>
            </a:extLst>
          </p:cNvPr>
          <p:cNvSpPr>
            <a:spLocks noGrp="1"/>
          </p:cNvSpPr>
          <p:nvPr>
            <p:ph type="body" sz="quarter" idx="13" hasCustomPrompt="1"/>
          </p:nvPr>
        </p:nvSpPr>
        <p:spPr>
          <a:xfrm>
            <a:off x="408570" y="270904"/>
            <a:ext cx="8327009" cy="803916"/>
          </a:xfrm>
          <a:prstGeom prst="rect">
            <a:avLst/>
          </a:prstGeom>
        </p:spPr>
        <p:txBody>
          <a:bodyPr/>
          <a:lstStyle>
            <a:lvl1pPr marL="0" indent="0">
              <a:spcBef>
                <a:spcPts val="0"/>
              </a:spcBef>
              <a:buFontTx/>
              <a:buNone/>
              <a:defRPr sz="1600" b="1" i="0">
                <a:solidFill>
                  <a:schemeClr val="bg1"/>
                </a:solidFill>
                <a:latin typeface="+mj-lt"/>
                <a:cs typeface="Arial" panose="020B0604020202020204" pitchFamily="34" charset="0"/>
              </a:defRPr>
            </a:lvl1pPr>
          </a:lstStyle>
          <a:p>
            <a:r>
              <a:rPr lang="de-DE" b="1" dirty="0">
                <a:latin typeface="Arial" panose="020B0604020202020204" pitchFamily="34" charset="0"/>
                <a:cs typeface="Arial" panose="020B0604020202020204" pitchFamily="34" charset="0"/>
              </a:rPr>
              <a:t>Headline eingeben</a:t>
            </a:r>
          </a:p>
        </p:txBody>
      </p:sp>
      <p:cxnSp>
        <p:nvCxnSpPr>
          <p:cNvPr id="2" name="Gerade Verbindung 1">
            <a:extLst>
              <a:ext uri="{FF2B5EF4-FFF2-40B4-BE49-F238E27FC236}">
                <a16:creationId xmlns:a16="http://schemas.microsoft.com/office/drawing/2014/main" id="{124D5A33-4638-89D5-A6A6-C46E50180830}"/>
              </a:ext>
            </a:extLst>
          </p:cNvPr>
          <p:cNvCxnSpPr>
            <a:cxnSpLocks/>
          </p:cNvCxnSpPr>
          <p:nvPr userDrawn="1"/>
        </p:nvCxnSpPr>
        <p:spPr>
          <a:xfrm>
            <a:off x="408420" y="592098"/>
            <a:ext cx="83484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3" name="Textplatzhalter 5">
            <a:extLst>
              <a:ext uri="{FF2B5EF4-FFF2-40B4-BE49-F238E27FC236}">
                <a16:creationId xmlns:a16="http://schemas.microsoft.com/office/drawing/2014/main" id="{47BF5A8B-3C96-75B8-8CBB-1D23BF53E026}"/>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bg1"/>
                </a:solidFill>
                <a:latin typeface="+mn-lt"/>
                <a:cs typeface="Arial" panose="020B0604020202020204" pitchFamily="34" charset="0"/>
              </a:defRPr>
            </a:lvl1pPr>
            <a:lvl2pPr marL="342900" indent="0">
              <a:lnSpc>
                <a:spcPts val="1800"/>
              </a:lnSpc>
              <a:buNone/>
              <a:defRPr sz="1400">
                <a:solidFill>
                  <a:schemeClr val="bg1"/>
                </a:solidFill>
                <a:latin typeface="+mn-lt"/>
                <a:cs typeface="Arial" panose="020B0604020202020204" pitchFamily="34" charset="0"/>
              </a:defRPr>
            </a:lvl2pPr>
            <a:lvl3pPr marL="685800" indent="0">
              <a:lnSpc>
                <a:spcPts val="1800"/>
              </a:lnSpc>
              <a:buNone/>
              <a:defRPr sz="1200">
                <a:solidFill>
                  <a:schemeClr val="bg1"/>
                </a:solidFill>
                <a:latin typeface="+mn-lt"/>
                <a:cs typeface="Arial" panose="020B0604020202020204" pitchFamily="34" charset="0"/>
              </a:defRPr>
            </a:lvl3pPr>
            <a:lvl4pPr marL="1028700" indent="0">
              <a:lnSpc>
                <a:spcPts val="1600"/>
              </a:lnSpc>
              <a:buNone/>
              <a:defRPr sz="1100">
                <a:solidFill>
                  <a:schemeClr val="bg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63367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zweizeilig OHNE Vortragstitel">
    <p:spTree>
      <p:nvGrpSpPr>
        <p:cNvPr id="1" name=""/>
        <p:cNvGrpSpPr/>
        <p:nvPr/>
      </p:nvGrpSpPr>
      <p:grpSpPr>
        <a:xfrm>
          <a:off x="0" y="0"/>
          <a:ext cx="0" cy="0"/>
          <a:chOff x="0" y="0"/>
          <a:chExt cx="0" cy="0"/>
        </a:xfrm>
      </p:grpSpPr>
      <p:sp>
        <p:nvSpPr>
          <p:cNvPr id="3" name="Textplatzhalter 7">
            <a:extLst>
              <a:ext uri="{FF2B5EF4-FFF2-40B4-BE49-F238E27FC236}">
                <a16:creationId xmlns:a16="http://schemas.microsoft.com/office/drawing/2014/main" id="{C0C6F885-2F8F-B8A9-A79E-E1AE65571AC3}"/>
              </a:ext>
            </a:extLst>
          </p:cNvPr>
          <p:cNvSpPr>
            <a:spLocks noGrp="1"/>
          </p:cNvSpPr>
          <p:nvPr>
            <p:ph type="body" sz="quarter" idx="13" hasCustomPrompt="1"/>
          </p:nvPr>
        </p:nvSpPr>
        <p:spPr>
          <a:xfrm>
            <a:off x="408570" y="270904"/>
            <a:ext cx="8327009" cy="803916"/>
          </a:xfrm>
          <a:prstGeom prst="rect">
            <a:avLst/>
          </a:prstGeom>
        </p:spPr>
        <p:txBody>
          <a:bodyPr/>
          <a:lstStyle>
            <a:lvl1pPr marL="0" indent="0">
              <a:lnSpc>
                <a:spcPct val="90000"/>
              </a:lnSpc>
              <a:spcBef>
                <a:spcPts val="0"/>
              </a:spcBef>
              <a:buFontTx/>
              <a:buNone/>
              <a:defRPr sz="1600" b="1" i="0">
                <a:solidFill>
                  <a:schemeClr val="bg1"/>
                </a:solidFill>
                <a:latin typeface="+mj-lt"/>
                <a:cs typeface="Arial" panose="020B0604020202020204" pitchFamily="34" charset="0"/>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Headline, zweizeilig, eingeben</a:t>
            </a:r>
          </a:p>
        </p:txBody>
      </p:sp>
      <p:cxnSp>
        <p:nvCxnSpPr>
          <p:cNvPr id="5" name="Gerade Verbindung 4">
            <a:extLst>
              <a:ext uri="{FF2B5EF4-FFF2-40B4-BE49-F238E27FC236}">
                <a16:creationId xmlns:a16="http://schemas.microsoft.com/office/drawing/2014/main" id="{21A4AF6A-B2BB-EEF8-F669-B09780AAF07B}"/>
              </a:ext>
            </a:extLst>
          </p:cNvPr>
          <p:cNvCxnSpPr>
            <a:cxnSpLocks/>
          </p:cNvCxnSpPr>
          <p:nvPr userDrawn="1"/>
        </p:nvCxnSpPr>
        <p:spPr>
          <a:xfrm>
            <a:off x="408420" y="823830"/>
            <a:ext cx="83484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2" name="Textplatzhalter 5">
            <a:extLst>
              <a:ext uri="{FF2B5EF4-FFF2-40B4-BE49-F238E27FC236}">
                <a16:creationId xmlns:a16="http://schemas.microsoft.com/office/drawing/2014/main" id="{88CC974E-080C-D2E0-C765-FAE0887F9AFA}"/>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bg1"/>
                </a:solidFill>
                <a:latin typeface="+mn-lt"/>
                <a:cs typeface="Arial" panose="020B0604020202020204" pitchFamily="34" charset="0"/>
              </a:defRPr>
            </a:lvl1pPr>
            <a:lvl2pPr marL="342900" indent="0">
              <a:lnSpc>
                <a:spcPts val="1800"/>
              </a:lnSpc>
              <a:buNone/>
              <a:defRPr sz="1400">
                <a:solidFill>
                  <a:schemeClr val="bg1"/>
                </a:solidFill>
                <a:latin typeface="+mn-lt"/>
                <a:cs typeface="Arial" panose="020B0604020202020204" pitchFamily="34" charset="0"/>
              </a:defRPr>
            </a:lvl2pPr>
            <a:lvl3pPr marL="685800" indent="0">
              <a:lnSpc>
                <a:spcPts val="1800"/>
              </a:lnSpc>
              <a:buNone/>
              <a:defRPr sz="1200">
                <a:solidFill>
                  <a:schemeClr val="bg1"/>
                </a:solidFill>
                <a:latin typeface="+mn-lt"/>
                <a:cs typeface="Arial" panose="020B0604020202020204" pitchFamily="34" charset="0"/>
              </a:defRPr>
            </a:lvl3pPr>
            <a:lvl4pPr marL="1028700" indent="0">
              <a:lnSpc>
                <a:spcPts val="1600"/>
              </a:lnSpc>
              <a:buNone/>
              <a:defRPr sz="1100">
                <a:solidFill>
                  <a:schemeClr val="bg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51945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einzeilig + Vortragstitel">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E0096328-9C3B-D0CC-6291-46F745A545F5}"/>
              </a:ext>
            </a:extLst>
          </p:cNvPr>
          <p:cNvSpPr>
            <a:spLocks noGrp="1"/>
          </p:cNvSpPr>
          <p:nvPr>
            <p:ph type="body" sz="quarter" idx="13" hasCustomPrompt="1"/>
          </p:nvPr>
        </p:nvSpPr>
        <p:spPr>
          <a:xfrm>
            <a:off x="408570" y="270904"/>
            <a:ext cx="8327009" cy="803916"/>
          </a:xfrm>
          <a:prstGeom prst="rect">
            <a:avLst/>
          </a:prstGeom>
        </p:spPr>
        <p:txBody>
          <a:bodyPr/>
          <a:lstStyle>
            <a:lvl1pPr marL="0" indent="0">
              <a:spcBef>
                <a:spcPts val="0"/>
              </a:spcBef>
              <a:buFontTx/>
              <a:buNone/>
              <a:defRPr sz="1600" b="1" i="0">
                <a:solidFill>
                  <a:schemeClr val="tx1"/>
                </a:solidFill>
                <a:latin typeface="+mj-lt"/>
                <a:cs typeface="Arial" panose="020B0604020202020204" pitchFamily="34" charset="0"/>
              </a:defRPr>
            </a:lvl1pPr>
          </a:lstStyle>
          <a:p>
            <a:r>
              <a:rPr lang="de-DE" b="1" dirty="0">
                <a:latin typeface="Arial" panose="020B0604020202020204" pitchFamily="34" charset="0"/>
                <a:cs typeface="Arial" panose="020B0604020202020204" pitchFamily="34" charset="0"/>
              </a:rPr>
              <a:t>Headline eingeben</a:t>
            </a:r>
          </a:p>
        </p:txBody>
      </p:sp>
      <p:sp>
        <p:nvSpPr>
          <p:cNvPr id="3" name="Textplatzhalter 5">
            <a:extLst>
              <a:ext uri="{FF2B5EF4-FFF2-40B4-BE49-F238E27FC236}">
                <a16:creationId xmlns:a16="http://schemas.microsoft.com/office/drawing/2014/main" id="{4B106CAB-CC88-0896-BB04-D7AB2FA71FD4}"/>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tx1"/>
                </a:solidFill>
                <a:latin typeface="+mn-lt"/>
                <a:cs typeface="Arial" panose="020B0604020202020204" pitchFamily="34" charset="0"/>
              </a:defRPr>
            </a:lvl1pPr>
            <a:lvl2pPr marL="342900" indent="0">
              <a:lnSpc>
                <a:spcPts val="1800"/>
              </a:lnSpc>
              <a:buNone/>
              <a:defRPr sz="1400">
                <a:solidFill>
                  <a:schemeClr val="tx1"/>
                </a:solidFill>
                <a:latin typeface="+mn-lt"/>
                <a:cs typeface="Arial" panose="020B0604020202020204" pitchFamily="34" charset="0"/>
              </a:defRPr>
            </a:lvl2pPr>
            <a:lvl3pPr marL="685800" indent="0">
              <a:lnSpc>
                <a:spcPts val="1800"/>
              </a:lnSpc>
              <a:buNone/>
              <a:defRPr sz="1200">
                <a:solidFill>
                  <a:schemeClr val="tx1"/>
                </a:solidFill>
                <a:latin typeface="+mn-lt"/>
                <a:cs typeface="Arial" panose="020B0604020202020204" pitchFamily="34" charset="0"/>
              </a:defRPr>
            </a:lvl3pPr>
            <a:lvl4pPr marL="1028700" indent="0">
              <a:lnSpc>
                <a:spcPts val="1600"/>
              </a:lnSpc>
              <a:buNone/>
              <a:defRPr sz="1100">
                <a:solidFill>
                  <a:schemeClr val="tx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Textfeld 3">
            <a:extLst>
              <a:ext uri="{FF2B5EF4-FFF2-40B4-BE49-F238E27FC236}">
                <a16:creationId xmlns:a16="http://schemas.microsoft.com/office/drawing/2014/main" id="{E36CEF72-FBB1-C99B-3BC7-ADFC7696BE71}"/>
              </a:ext>
            </a:extLst>
          </p:cNvPr>
          <p:cNvSpPr txBox="1"/>
          <p:nvPr userDrawn="1"/>
        </p:nvSpPr>
        <p:spPr>
          <a:xfrm>
            <a:off x="406800" y="4629300"/>
            <a:ext cx="4059046" cy="215444"/>
          </a:xfrm>
          <a:prstGeom prst="rect">
            <a:avLst/>
          </a:prstGeom>
          <a:noFill/>
        </p:spPr>
        <p:txBody>
          <a:bodyPr wrap="square" rtlCol="0">
            <a:spAutoFit/>
          </a:bodyPr>
          <a:lstStyle/>
          <a:p>
            <a:r>
              <a:rPr lang="de-DE" sz="800" b="1" dirty="0">
                <a:solidFill>
                  <a:schemeClr val="tx2"/>
                </a:solidFill>
                <a:latin typeface="+mn-lt"/>
                <a:cs typeface="Arial"/>
              </a:rPr>
              <a:t>Auswertung Umfrage zum FP / MP </a:t>
            </a:r>
            <a:r>
              <a:rPr lang="de-DE" sz="800" b="1" dirty="0" err="1">
                <a:solidFill>
                  <a:schemeClr val="tx2"/>
                </a:solidFill>
                <a:latin typeface="+mn-lt"/>
                <a:cs typeface="Arial"/>
              </a:rPr>
              <a:t>WiSe</a:t>
            </a:r>
            <a:r>
              <a:rPr lang="de-DE" sz="800" b="1" dirty="0">
                <a:solidFill>
                  <a:schemeClr val="tx2"/>
                </a:solidFill>
                <a:latin typeface="+mn-lt"/>
                <a:cs typeface="Arial"/>
              </a:rPr>
              <a:t> 25/26</a:t>
            </a:r>
          </a:p>
        </p:txBody>
      </p:sp>
    </p:spTree>
    <p:extLst>
      <p:ext uri="{BB962C8B-B14F-4D97-AF65-F5344CB8AC3E}">
        <p14:creationId xmlns:p14="http://schemas.microsoft.com/office/powerpoint/2010/main" val="297001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line, einzeilig OHNE Vortragstitel">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124D5A33-4638-89D5-A6A6-C46E50180830}"/>
              </a:ext>
            </a:extLst>
          </p:cNvPr>
          <p:cNvCxnSpPr>
            <a:cxnSpLocks/>
          </p:cNvCxnSpPr>
          <p:nvPr userDrawn="1"/>
        </p:nvCxnSpPr>
        <p:spPr>
          <a:xfrm>
            <a:off x="408420" y="592098"/>
            <a:ext cx="83484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
        <p:nvSpPr>
          <p:cNvPr id="5" name="Textplatzhalter 7">
            <a:extLst>
              <a:ext uri="{FF2B5EF4-FFF2-40B4-BE49-F238E27FC236}">
                <a16:creationId xmlns:a16="http://schemas.microsoft.com/office/drawing/2014/main" id="{75367B3C-21CA-60EC-6404-0342A7FC4621}"/>
              </a:ext>
            </a:extLst>
          </p:cNvPr>
          <p:cNvSpPr>
            <a:spLocks noGrp="1"/>
          </p:cNvSpPr>
          <p:nvPr>
            <p:ph type="body" sz="quarter" idx="13" hasCustomPrompt="1"/>
          </p:nvPr>
        </p:nvSpPr>
        <p:spPr>
          <a:xfrm>
            <a:off x="408570" y="270904"/>
            <a:ext cx="8327009" cy="803916"/>
          </a:xfrm>
          <a:prstGeom prst="rect">
            <a:avLst/>
          </a:prstGeom>
        </p:spPr>
        <p:txBody>
          <a:bodyPr/>
          <a:lstStyle>
            <a:lvl1pPr marL="0" indent="0">
              <a:spcBef>
                <a:spcPts val="0"/>
              </a:spcBef>
              <a:buFontTx/>
              <a:buNone/>
              <a:defRPr sz="1600" b="1" i="0">
                <a:solidFill>
                  <a:schemeClr val="tx2"/>
                </a:solidFill>
                <a:latin typeface="+mj-lt"/>
                <a:cs typeface="Arial" panose="020B0604020202020204" pitchFamily="34" charset="0"/>
              </a:defRPr>
            </a:lvl1pPr>
          </a:lstStyle>
          <a:p>
            <a:r>
              <a:rPr lang="de-DE" b="1" dirty="0">
                <a:latin typeface="Arial" panose="020B0604020202020204" pitchFamily="34" charset="0"/>
                <a:cs typeface="Arial" panose="020B0604020202020204" pitchFamily="34" charset="0"/>
              </a:rPr>
              <a:t>Headline eingeben</a:t>
            </a:r>
          </a:p>
        </p:txBody>
      </p:sp>
      <p:sp>
        <p:nvSpPr>
          <p:cNvPr id="6" name="Textplatzhalter 5">
            <a:extLst>
              <a:ext uri="{FF2B5EF4-FFF2-40B4-BE49-F238E27FC236}">
                <a16:creationId xmlns:a16="http://schemas.microsoft.com/office/drawing/2014/main" id="{9427806B-954D-2F6F-04F3-E2B2D4B17D7D}"/>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tx1"/>
                </a:solidFill>
                <a:latin typeface="+mn-lt"/>
                <a:cs typeface="Arial" panose="020B0604020202020204" pitchFamily="34" charset="0"/>
              </a:defRPr>
            </a:lvl1pPr>
            <a:lvl2pPr marL="342900" indent="0">
              <a:lnSpc>
                <a:spcPts val="1800"/>
              </a:lnSpc>
              <a:buNone/>
              <a:defRPr sz="1400">
                <a:solidFill>
                  <a:schemeClr val="tx1"/>
                </a:solidFill>
                <a:latin typeface="+mn-lt"/>
                <a:cs typeface="Arial" panose="020B0604020202020204" pitchFamily="34" charset="0"/>
              </a:defRPr>
            </a:lvl2pPr>
            <a:lvl3pPr marL="685800" indent="0">
              <a:lnSpc>
                <a:spcPts val="1800"/>
              </a:lnSpc>
              <a:buNone/>
              <a:defRPr sz="1200">
                <a:solidFill>
                  <a:schemeClr val="tx1"/>
                </a:solidFill>
                <a:latin typeface="+mn-lt"/>
                <a:cs typeface="Arial" panose="020B0604020202020204" pitchFamily="34" charset="0"/>
              </a:defRPr>
            </a:lvl3pPr>
            <a:lvl4pPr marL="1028700" indent="0">
              <a:lnSpc>
                <a:spcPts val="1600"/>
              </a:lnSpc>
              <a:buNone/>
              <a:defRPr sz="1100">
                <a:solidFill>
                  <a:schemeClr val="tx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419450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line, zweizeilig OHNE Vortragstitel">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3F1D67DF-B9BD-D8F9-625F-891F3107A9B4}"/>
              </a:ext>
            </a:extLst>
          </p:cNvPr>
          <p:cNvCxnSpPr>
            <a:cxnSpLocks/>
          </p:cNvCxnSpPr>
          <p:nvPr userDrawn="1"/>
        </p:nvCxnSpPr>
        <p:spPr>
          <a:xfrm>
            <a:off x="408420" y="823830"/>
            <a:ext cx="83484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
        <p:nvSpPr>
          <p:cNvPr id="8" name="Textplatzhalter 7">
            <a:extLst>
              <a:ext uri="{FF2B5EF4-FFF2-40B4-BE49-F238E27FC236}">
                <a16:creationId xmlns:a16="http://schemas.microsoft.com/office/drawing/2014/main" id="{7A92AA1D-1CD1-EE75-39A0-7C0729B9B478}"/>
              </a:ext>
            </a:extLst>
          </p:cNvPr>
          <p:cNvSpPr>
            <a:spLocks noGrp="1"/>
          </p:cNvSpPr>
          <p:nvPr>
            <p:ph type="body" sz="quarter" idx="13" hasCustomPrompt="1"/>
          </p:nvPr>
        </p:nvSpPr>
        <p:spPr>
          <a:xfrm>
            <a:off x="408570" y="270904"/>
            <a:ext cx="8327009" cy="803916"/>
          </a:xfrm>
          <a:prstGeom prst="rect">
            <a:avLst/>
          </a:prstGeom>
        </p:spPr>
        <p:txBody>
          <a:bodyPr/>
          <a:lstStyle>
            <a:lvl1pPr marL="0" indent="0">
              <a:spcBef>
                <a:spcPts val="0"/>
              </a:spcBef>
              <a:buFontTx/>
              <a:buNone/>
              <a:defRPr sz="1600" b="1" i="0">
                <a:solidFill>
                  <a:schemeClr val="tx2"/>
                </a:solidFill>
                <a:latin typeface="+mj-lt"/>
                <a:cs typeface="Arial" panose="020B0604020202020204" pitchFamily="34" charset="0"/>
              </a:defRPr>
            </a:lvl1pPr>
          </a:lstStyle>
          <a:p>
            <a:r>
              <a:rPr lang="de-DE" b="1" dirty="0">
                <a:latin typeface="Arial" panose="020B0604020202020204" pitchFamily="34" charset="0"/>
                <a:cs typeface="Arial" panose="020B0604020202020204" pitchFamily="34" charset="0"/>
              </a:rPr>
              <a:t>Headline eingeben</a:t>
            </a:r>
          </a:p>
        </p:txBody>
      </p:sp>
      <p:sp>
        <p:nvSpPr>
          <p:cNvPr id="4" name="Textplatzhalter 5">
            <a:extLst>
              <a:ext uri="{FF2B5EF4-FFF2-40B4-BE49-F238E27FC236}">
                <a16:creationId xmlns:a16="http://schemas.microsoft.com/office/drawing/2014/main" id="{E6F5385D-B17F-C5C7-AD22-0FC97922152C}"/>
              </a:ext>
            </a:extLst>
          </p:cNvPr>
          <p:cNvSpPr>
            <a:spLocks noGrp="1"/>
          </p:cNvSpPr>
          <p:nvPr>
            <p:ph type="body" sz="quarter" idx="16"/>
          </p:nvPr>
        </p:nvSpPr>
        <p:spPr>
          <a:xfrm>
            <a:off x="406800" y="1133475"/>
            <a:ext cx="8327009" cy="3103563"/>
          </a:xfrm>
          <a:prstGeom prst="rect">
            <a:avLst/>
          </a:prstGeom>
        </p:spPr>
        <p:txBody>
          <a:bodyPr/>
          <a:lstStyle>
            <a:lvl1pPr marL="0" indent="0">
              <a:lnSpc>
                <a:spcPts val="2100"/>
              </a:lnSpc>
              <a:buNone/>
              <a:defRPr sz="1600" b="0" baseline="0">
                <a:solidFill>
                  <a:schemeClr val="tx1"/>
                </a:solidFill>
                <a:latin typeface="+mn-lt"/>
                <a:cs typeface="Arial" panose="020B0604020202020204" pitchFamily="34" charset="0"/>
              </a:defRPr>
            </a:lvl1pPr>
            <a:lvl2pPr marL="342900" indent="0">
              <a:lnSpc>
                <a:spcPts val="1800"/>
              </a:lnSpc>
              <a:buNone/>
              <a:defRPr sz="1400">
                <a:solidFill>
                  <a:schemeClr val="tx1"/>
                </a:solidFill>
                <a:latin typeface="+mn-lt"/>
                <a:cs typeface="Arial" panose="020B0604020202020204" pitchFamily="34" charset="0"/>
              </a:defRPr>
            </a:lvl2pPr>
            <a:lvl3pPr marL="685800" indent="0">
              <a:lnSpc>
                <a:spcPts val="1800"/>
              </a:lnSpc>
              <a:buNone/>
              <a:defRPr sz="1200">
                <a:solidFill>
                  <a:schemeClr val="tx1"/>
                </a:solidFill>
                <a:latin typeface="+mn-lt"/>
                <a:cs typeface="Arial" panose="020B0604020202020204" pitchFamily="34" charset="0"/>
              </a:defRPr>
            </a:lvl3pPr>
            <a:lvl4pPr marL="1028700" indent="0">
              <a:lnSpc>
                <a:spcPts val="1600"/>
              </a:lnSpc>
              <a:buNone/>
              <a:defRPr sz="1100">
                <a:solidFill>
                  <a:schemeClr val="tx1"/>
                </a:solidFill>
                <a:latin typeface="+mn-lt"/>
                <a:cs typeface="Arial" panose="020B0604020202020204" pitchFamily="34" charset="0"/>
              </a:defRPr>
            </a:lvl4pPr>
            <a:lvl5pPr marL="13716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4698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grün">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024D38E-51E8-15CD-0149-2F751D76DFD2}"/>
              </a:ext>
            </a:extLst>
          </p:cNvPr>
          <p:cNvSpPr>
            <a:spLocks noGrp="1"/>
          </p:cNvSpPr>
          <p:nvPr>
            <p:ph type="subTitle" idx="1" hasCustomPrompt="1"/>
          </p:nvPr>
        </p:nvSpPr>
        <p:spPr>
          <a:xfrm>
            <a:off x="406800" y="2204623"/>
            <a:ext cx="7258050" cy="1241425"/>
          </a:xfrm>
          <a:prstGeom prst="rect">
            <a:avLst/>
          </a:prstGeom>
        </p:spPr>
        <p:txBody>
          <a:bodyPr>
            <a:normAutofit/>
          </a:bodyPr>
          <a:lstStyle>
            <a:lvl1pPr marL="0" indent="0" algn="l">
              <a:lnSpc>
                <a:spcPts val="2400"/>
              </a:lnSpc>
              <a:spcBef>
                <a:spcPts val="0"/>
              </a:spcBef>
              <a:buNone/>
              <a:defRPr sz="2000">
                <a:solidFill>
                  <a:schemeClr val="tx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hier eingeben</a:t>
            </a:r>
          </a:p>
          <a:p>
            <a:endParaRPr lang="de-DE" dirty="0"/>
          </a:p>
        </p:txBody>
      </p:sp>
      <p:sp>
        <p:nvSpPr>
          <p:cNvPr id="10" name="Textplatzhalter 9">
            <a:extLst>
              <a:ext uri="{FF2B5EF4-FFF2-40B4-BE49-F238E27FC236}">
                <a16:creationId xmlns:a16="http://schemas.microsoft.com/office/drawing/2014/main" id="{048F0429-55B2-F13B-3645-F4CFE8B04122}"/>
              </a:ext>
            </a:extLst>
          </p:cNvPr>
          <p:cNvSpPr>
            <a:spLocks noGrp="1"/>
          </p:cNvSpPr>
          <p:nvPr>
            <p:ph type="body" sz="quarter" idx="10" hasCustomPrompt="1"/>
          </p:nvPr>
        </p:nvSpPr>
        <p:spPr>
          <a:xfrm>
            <a:off x="406800" y="786812"/>
            <a:ext cx="7258050" cy="1403389"/>
          </a:xfrm>
          <a:prstGeom prst="rect">
            <a:avLst/>
          </a:prstGeom>
        </p:spPr>
        <p:txBody>
          <a:bodyPr anchor="b"/>
          <a:lstStyle>
            <a:lvl1pPr marL="0" indent="0">
              <a:lnSpc>
                <a:spcPts val="3200"/>
              </a:lnSpc>
              <a:spcBef>
                <a:spcPts val="0"/>
              </a:spcBef>
              <a:buClr>
                <a:schemeClr val="tx1"/>
              </a:buClr>
              <a:buFontTx/>
              <a:buNone/>
              <a:defRPr b="1">
                <a:solidFill>
                  <a:schemeClr val="bg1"/>
                </a:solidFill>
                <a:latin typeface="+mj-lt"/>
                <a:cs typeface="Arial" panose="020B0604020202020204" pitchFamily="34" charset="0"/>
              </a:defRPr>
            </a:lvl1pPr>
          </a:lstStyle>
          <a:p>
            <a:r>
              <a:rPr lang="de-DE" sz="2800" b="1" dirty="0">
                <a:solidFill>
                  <a:schemeClr val="bg1"/>
                </a:solidFill>
                <a:latin typeface="Arial" panose="020B0604020202020204" pitchFamily="34" charset="0"/>
                <a:cs typeface="Arial" panose="020B0604020202020204" pitchFamily="34" charset="0"/>
              </a:rPr>
              <a:t>_01 Zwischenfolie. Headline eingeben</a:t>
            </a:r>
          </a:p>
        </p:txBody>
      </p:sp>
    </p:spTree>
    <p:extLst>
      <p:ext uri="{BB962C8B-B14F-4D97-AF65-F5344CB8AC3E}">
        <p14:creationId xmlns:p14="http://schemas.microsoft.com/office/powerpoint/2010/main" val="1769973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F2B1DD9-9C27-73BD-E2BF-9B86A4559FD8}"/>
              </a:ext>
            </a:extLst>
          </p:cNvPr>
          <p:cNvSpPr/>
          <p:nvPr userDrawn="1"/>
        </p:nvSpPr>
        <p:spPr>
          <a:xfrm>
            <a:off x="4572000" y="0"/>
            <a:ext cx="4572000" cy="5143500"/>
          </a:xfrm>
          <a:prstGeom prst="rect">
            <a:avLst/>
          </a:prstGeom>
          <a:solidFill>
            <a:srgbClr val="0076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grpSp>
        <p:nvGrpSpPr>
          <p:cNvPr id="6" name="Gruppieren 5">
            <a:extLst>
              <a:ext uri="{FF2B5EF4-FFF2-40B4-BE49-F238E27FC236}">
                <a16:creationId xmlns:a16="http://schemas.microsoft.com/office/drawing/2014/main" id="{F8E58205-96C8-67C0-0AA6-A494D910D868}"/>
              </a:ext>
            </a:extLst>
          </p:cNvPr>
          <p:cNvGrpSpPr/>
          <p:nvPr userDrawn="1"/>
        </p:nvGrpSpPr>
        <p:grpSpPr>
          <a:xfrm>
            <a:off x="7740350" y="4532124"/>
            <a:ext cx="1403650" cy="445904"/>
            <a:chOff x="7740350" y="4532124"/>
            <a:chExt cx="1403650" cy="445904"/>
          </a:xfrm>
          <a:effectLst/>
        </p:grpSpPr>
        <p:sp>
          <p:nvSpPr>
            <p:cNvPr id="8" name="Rechteck 7">
              <a:extLst>
                <a:ext uri="{FF2B5EF4-FFF2-40B4-BE49-F238E27FC236}">
                  <a16:creationId xmlns:a16="http://schemas.microsoft.com/office/drawing/2014/main" id="{6E54213C-0832-A46A-CC95-6BE9E95FA374}"/>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129AC78F-1C93-F8CF-6847-06204A933985}"/>
                </a:ext>
              </a:extLst>
            </p:cNvPr>
            <p:cNvPicPr>
              <a:picLocks noChangeAspect="1"/>
            </p:cNvPicPr>
            <p:nvPr/>
          </p:nvPicPr>
          <p:blipFill>
            <a:blip r:embed="rId4"/>
            <a:stretch>
              <a:fillRect/>
            </a:stretch>
          </p:blipFill>
          <p:spPr>
            <a:xfrm>
              <a:off x="7740350" y="4532124"/>
              <a:ext cx="1152825" cy="445904"/>
            </a:xfrm>
            <a:prstGeom prst="rect">
              <a:avLst/>
            </a:prstGeom>
          </p:spPr>
        </p:pic>
      </p:grpSp>
      <p:sp>
        <p:nvSpPr>
          <p:cNvPr id="15" name="Rechteck 14">
            <a:extLst>
              <a:ext uri="{FF2B5EF4-FFF2-40B4-BE49-F238E27FC236}">
                <a16:creationId xmlns:a16="http://schemas.microsoft.com/office/drawing/2014/main" id="{DA6ECD8D-77E6-9E2A-4A1B-279D4D6F0B30}"/>
              </a:ext>
            </a:extLst>
          </p:cNvPr>
          <p:cNvSpPr/>
          <p:nvPr userDrawn="1"/>
        </p:nvSpPr>
        <p:spPr>
          <a:xfrm>
            <a:off x="6221702" y="4533428"/>
            <a:ext cx="1403648" cy="438769"/>
          </a:xfrm>
          <a:prstGeom prst="rect">
            <a:avLst/>
          </a:prstGeom>
          <a:solidFill>
            <a:srgbClr val="0385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Textplatzhalter 3">
            <a:extLst>
              <a:ext uri="{FF2B5EF4-FFF2-40B4-BE49-F238E27FC236}">
                <a16:creationId xmlns:a16="http://schemas.microsoft.com/office/drawing/2014/main" id="{C509283F-B2ED-5F81-BFAF-0B8DDD03850A}"/>
              </a:ext>
            </a:extLst>
          </p:cNvPr>
          <p:cNvSpPr txBox="1">
            <a:spLocks/>
          </p:cNvSpPr>
          <p:nvPr userDrawn="1"/>
        </p:nvSpPr>
        <p:spPr>
          <a:xfrm>
            <a:off x="6221791" y="4531193"/>
            <a:ext cx="1251632" cy="438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850"/>
              </a:lnSpc>
              <a:spcBef>
                <a:spcPts val="0"/>
              </a:spcBef>
              <a:buNone/>
            </a:pPr>
            <a:r>
              <a:rPr lang="de-DE" sz="600" b="1" dirty="0">
                <a:solidFill>
                  <a:schemeClr val="bg1"/>
                </a:solidFill>
                <a:effectLst/>
                <a:latin typeface="Arial" panose="020B0604020202020204" pitchFamily="34" charset="0"/>
              </a:rPr>
              <a:t>Beispielfach </a:t>
            </a:r>
            <a:endParaRPr lang="de-DE" sz="600" dirty="0">
              <a:solidFill>
                <a:schemeClr val="bg1"/>
              </a:solidFill>
              <a:effectLst/>
              <a:latin typeface="Arial" panose="020B0604020202020204" pitchFamily="34" charset="0"/>
            </a:endParaRPr>
          </a:p>
          <a:p>
            <a:pPr marL="0" indent="0">
              <a:lnSpc>
                <a:spcPts val="850"/>
              </a:lnSpc>
              <a:spcBef>
                <a:spcPts val="0"/>
              </a:spcBef>
              <a:buNone/>
            </a:pPr>
            <a:r>
              <a:rPr lang="de-DE" sz="600" dirty="0">
                <a:solidFill>
                  <a:schemeClr val="bg1"/>
                </a:solidFill>
                <a:effectLst/>
                <a:latin typeface="Arial" panose="020B0604020202020204" pitchFamily="34" charset="0"/>
              </a:rPr>
              <a:t>Fakultät für Mathematik </a:t>
            </a:r>
          </a:p>
          <a:p>
            <a:pPr marL="0" indent="0">
              <a:lnSpc>
                <a:spcPts val="850"/>
              </a:lnSpc>
              <a:spcBef>
                <a:spcPts val="0"/>
              </a:spcBef>
              <a:buNone/>
            </a:pPr>
            <a:r>
              <a:rPr lang="de-DE" sz="600" dirty="0">
                <a:solidFill>
                  <a:schemeClr val="bg1"/>
                </a:solidFill>
                <a:effectLst/>
                <a:latin typeface="Arial" panose="020B0604020202020204" pitchFamily="34" charset="0"/>
              </a:rPr>
              <a:t>und Naturwissenschaften</a:t>
            </a:r>
          </a:p>
        </p:txBody>
      </p:sp>
    </p:spTree>
    <p:extLst>
      <p:ext uri="{BB962C8B-B14F-4D97-AF65-F5344CB8AC3E}">
        <p14:creationId xmlns:p14="http://schemas.microsoft.com/office/powerpoint/2010/main" val="3751563017"/>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262E"/>
            </a:gs>
            <a:gs pos="50000">
              <a:srgbClr val="2D3C46"/>
            </a:gs>
            <a:gs pos="100000">
              <a:srgbClr val="267184"/>
            </a:gs>
          </a:gsLst>
          <a:lin ang="15600000" scaled="0"/>
        </a:gra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9352CB66-9A71-44EE-7634-5458FFC47BB3}"/>
              </a:ext>
            </a:extLst>
          </p:cNvPr>
          <p:cNvGrpSpPr/>
          <p:nvPr userDrawn="1"/>
        </p:nvGrpSpPr>
        <p:grpSpPr>
          <a:xfrm>
            <a:off x="7740350" y="4532124"/>
            <a:ext cx="1403650" cy="445904"/>
            <a:chOff x="7740350" y="4532124"/>
            <a:chExt cx="1403650" cy="445904"/>
          </a:xfrm>
        </p:grpSpPr>
        <p:sp>
          <p:nvSpPr>
            <p:cNvPr id="9" name="Rechteck 8">
              <a:extLst>
                <a:ext uri="{FF2B5EF4-FFF2-40B4-BE49-F238E27FC236}">
                  <a16:creationId xmlns:a16="http://schemas.microsoft.com/office/drawing/2014/main" id="{A9E1D10F-CB9D-9979-1B6E-1A3FA25BB8F0}"/>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D95AD7B3-9DBA-6772-E09F-D8215935E1DF}"/>
                </a:ext>
              </a:extLst>
            </p:cNvPr>
            <p:cNvPicPr>
              <a:picLocks noChangeAspect="1"/>
            </p:cNvPicPr>
            <p:nvPr/>
          </p:nvPicPr>
          <p:blipFill>
            <a:blip r:embed="rId3"/>
            <a:stretch>
              <a:fillRect/>
            </a:stretch>
          </p:blipFill>
          <p:spPr>
            <a:xfrm>
              <a:off x="7740350" y="4532124"/>
              <a:ext cx="1152825" cy="445904"/>
            </a:xfrm>
            <a:prstGeom prst="rect">
              <a:avLst/>
            </a:prstGeom>
          </p:spPr>
        </p:pic>
      </p:grpSp>
      <p:cxnSp>
        <p:nvCxnSpPr>
          <p:cNvPr id="6" name="Gerade Verbindung 5">
            <a:extLst>
              <a:ext uri="{FF2B5EF4-FFF2-40B4-BE49-F238E27FC236}">
                <a16:creationId xmlns:a16="http://schemas.microsoft.com/office/drawing/2014/main" id="{6DEA8954-ABFB-0676-A0B3-0D7FBD834A08}"/>
              </a:ext>
            </a:extLst>
          </p:cNvPr>
          <p:cNvCxnSpPr>
            <a:cxnSpLocks/>
          </p:cNvCxnSpPr>
          <p:nvPr userDrawn="1"/>
        </p:nvCxnSpPr>
        <p:spPr>
          <a:xfrm>
            <a:off x="408420" y="4542996"/>
            <a:ext cx="716423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3" name="Textfeld 2">
            <a:extLst>
              <a:ext uri="{FF2B5EF4-FFF2-40B4-BE49-F238E27FC236}">
                <a16:creationId xmlns:a16="http://schemas.microsoft.com/office/drawing/2014/main" id="{C137117F-F15E-3215-2A70-E829C36D1AFD}"/>
              </a:ext>
            </a:extLst>
          </p:cNvPr>
          <p:cNvSpPr txBox="1"/>
          <p:nvPr userDrawn="1"/>
        </p:nvSpPr>
        <p:spPr>
          <a:xfrm>
            <a:off x="6875891" y="4682721"/>
            <a:ext cx="779417" cy="215444"/>
          </a:xfrm>
          <a:prstGeom prst="rect">
            <a:avLst/>
          </a:prstGeom>
          <a:noFill/>
        </p:spPr>
        <p:txBody>
          <a:bodyPr wrap="square">
            <a:spAutoFit/>
          </a:bodyPr>
          <a:lstStyle/>
          <a:p>
            <a:pPr algn="r"/>
            <a:fld id="{3825DCB6-102F-8C49-831C-E02165DBD770}" type="slidenum">
              <a:rPr lang="de-DE" sz="800" b="1" smtClean="0">
                <a:solidFill>
                  <a:schemeClr val="bg1"/>
                </a:solidFill>
                <a:latin typeface="+mn-lt"/>
                <a:cs typeface="Arial" panose="020B0604020202020204" pitchFamily="34" charset="0"/>
              </a:rPr>
              <a:pPr algn="r"/>
              <a:t>‹Nr.›</a:t>
            </a:fld>
            <a:endParaRPr lang="de-DE" sz="800" b="1"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81997522"/>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4262E"/>
            </a:gs>
            <a:gs pos="50000">
              <a:srgbClr val="2D3C46"/>
            </a:gs>
            <a:gs pos="100000">
              <a:srgbClr val="267184"/>
            </a:gs>
          </a:gsLst>
          <a:lin ang="15600000" scaled="0"/>
        </a:gra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02F7283-FB74-8DFE-EBAA-7CC093B16AE4}"/>
              </a:ext>
            </a:extLst>
          </p:cNvPr>
          <p:cNvGrpSpPr/>
          <p:nvPr userDrawn="1"/>
        </p:nvGrpSpPr>
        <p:grpSpPr>
          <a:xfrm>
            <a:off x="7740350" y="4532124"/>
            <a:ext cx="1403650" cy="445904"/>
            <a:chOff x="7740350" y="4532124"/>
            <a:chExt cx="1403650" cy="445904"/>
          </a:xfrm>
        </p:grpSpPr>
        <p:sp>
          <p:nvSpPr>
            <p:cNvPr id="9" name="Rechteck 8">
              <a:extLst>
                <a:ext uri="{FF2B5EF4-FFF2-40B4-BE49-F238E27FC236}">
                  <a16:creationId xmlns:a16="http://schemas.microsoft.com/office/drawing/2014/main" id="{1129E975-0508-DCB0-7CBB-690DCDDDAD26}"/>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B66D093E-953C-2B42-EA25-28877CB97A8C}"/>
                </a:ext>
              </a:extLst>
            </p:cNvPr>
            <p:cNvPicPr>
              <a:picLocks noChangeAspect="1"/>
            </p:cNvPicPr>
            <p:nvPr/>
          </p:nvPicPr>
          <p:blipFill>
            <a:blip r:embed="rId4"/>
            <a:stretch>
              <a:fillRect/>
            </a:stretch>
          </p:blipFill>
          <p:spPr>
            <a:xfrm>
              <a:off x="7740350" y="4532124"/>
              <a:ext cx="1152825" cy="445904"/>
            </a:xfrm>
            <a:prstGeom prst="rect">
              <a:avLst/>
            </a:prstGeom>
          </p:spPr>
        </p:pic>
      </p:grpSp>
      <p:sp>
        <p:nvSpPr>
          <p:cNvPr id="15" name="Textfeld 14">
            <a:extLst>
              <a:ext uri="{FF2B5EF4-FFF2-40B4-BE49-F238E27FC236}">
                <a16:creationId xmlns:a16="http://schemas.microsoft.com/office/drawing/2014/main" id="{6D15FCCE-9F22-C33A-282E-5C3EE2FE0B0A}"/>
              </a:ext>
            </a:extLst>
          </p:cNvPr>
          <p:cNvSpPr txBox="1"/>
          <p:nvPr userDrawn="1"/>
        </p:nvSpPr>
        <p:spPr>
          <a:xfrm>
            <a:off x="411747" y="4681328"/>
            <a:ext cx="779417" cy="215444"/>
          </a:xfrm>
          <a:prstGeom prst="rect">
            <a:avLst/>
          </a:prstGeom>
          <a:noFill/>
        </p:spPr>
        <p:txBody>
          <a:bodyPr wrap="square">
            <a:spAutoFit/>
          </a:bodyPr>
          <a:lstStyle/>
          <a:p>
            <a:fld id="{3825DCB6-102F-8C49-831C-E02165DBD770}" type="slidenum">
              <a:rPr lang="de-DE" sz="800" b="1" smtClean="0">
                <a:solidFill>
                  <a:schemeClr val="bg1"/>
                </a:solidFill>
                <a:latin typeface="Arial" panose="020B0604020202020204" pitchFamily="34" charset="0"/>
                <a:cs typeface="Arial" panose="020B0604020202020204" pitchFamily="34" charset="0"/>
              </a:rPr>
              <a:pPr/>
              <a:t>‹Nr.›</a:t>
            </a:fld>
            <a:endParaRPr lang="de-DE"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14019"/>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9352CB66-9A71-44EE-7634-5458FFC47BB3}"/>
              </a:ext>
            </a:extLst>
          </p:cNvPr>
          <p:cNvGrpSpPr/>
          <p:nvPr userDrawn="1"/>
        </p:nvGrpSpPr>
        <p:grpSpPr>
          <a:xfrm>
            <a:off x="7740350" y="4532124"/>
            <a:ext cx="1403650" cy="445904"/>
            <a:chOff x="7740350" y="4532124"/>
            <a:chExt cx="1403650" cy="445904"/>
          </a:xfrm>
        </p:grpSpPr>
        <p:sp>
          <p:nvSpPr>
            <p:cNvPr id="9" name="Rechteck 8">
              <a:extLst>
                <a:ext uri="{FF2B5EF4-FFF2-40B4-BE49-F238E27FC236}">
                  <a16:creationId xmlns:a16="http://schemas.microsoft.com/office/drawing/2014/main" id="{A9E1D10F-CB9D-9979-1B6E-1A3FA25BB8F0}"/>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D95AD7B3-9DBA-6772-E09F-D8215935E1DF}"/>
                </a:ext>
              </a:extLst>
            </p:cNvPr>
            <p:cNvPicPr>
              <a:picLocks noChangeAspect="1"/>
            </p:cNvPicPr>
            <p:nvPr/>
          </p:nvPicPr>
          <p:blipFill>
            <a:blip r:embed="rId3"/>
            <a:stretch>
              <a:fillRect/>
            </a:stretch>
          </p:blipFill>
          <p:spPr>
            <a:xfrm>
              <a:off x="7740350" y="4532124"/>
              <a:ext cx="1152825" cy="445904"/>
            </a:xfrm>
            <a:prstGeom prst="rect">
              <a:avLst/>
            </a:prstGeom>
          </p:spPr>
        </p:pic>
      </p:grpSp>
      <p:cxnSp>
        <p:nvCxnSpPr>
          <p:cNvPr id="6" name="Gerade Verbindung 5">
            <a:extLst>
              <a:ext uri="{FF2B5EF4-FFF2-40B4-BE49-F238E27FC236}">
                <a16:creationId xmlns:a16="http://schemas.microsoft.com/office/drawing/2014/main" id="{6DEA8954-ABFB-0676-A0B3-0D7FBD834A08}"/>
              </a:ext>
            </a:extLst>
          </p:cNvPr>
          <p:cNvCxnSpPr>
            <a:cxnSpLocks/>
          </p:cNvCxnSpPr>
          <p:nvPr userDrawn="1"/>
        </p:nvCxnSpPr>
        <p:spPr>
          <a:xfrm>
            <a:off x="408420" y="4542996"/>
            <a:ext cx="71642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9862302A-493D-1990-8183-250A9491FE0D}"/>
              </a:ext>
            </a:extLst>
          </p:cNvPr>
          <p:cNvSpPr txBox="1"/>
          <p:nvPr userDrawn="1"/>
        </p:nvSpPr>
        <p:spPr>
          <a:xfrm>
            <a:off x="6875891" y="4682721"/>
            <a:ext cx="779417" cy="215444"/>
          </a:xfrm>
          <a:prstGeom prst="rect">
            <a:avLst/>
          </a:prstGeom>
          <a:noFill/>
        </p:spPr>
        <p:txBody>
          <a:bodyPr wrap="square">
            <a:spAutoFit/>
          </a:bodyPr>
          <a:lstStyle/>
          <a:p>
            <a:pPr algn="r"/>
            <a:fld id="{3825DCB6-102F-8C49-831C-E02165DBD770}" type="slidenum">
              <a:rPr lang="de-DE" sz="800" b="1" smtClean="0">
                <a:solidFill>
                  <a:schemeClr val="tx1"/>
                </a:solidFill>
                <a:latin typeface="+mn-lt"/>
                <a:cs typeface="Arial" panose="020B0604020202020204" pitchFamily="34" charset="0"/>
              </a:rPr>
              <a:pPr algn="r"/>
              <a:t>‹Nr.›</a:t>
            </a:fld>
            <a:endParaRPr lang="de-DE" sz="8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51591089"/>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7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02F7283-FB74-8DFE-EBAA-7CC093B16AE4}"/>
              </a:ext>
            </a:extLst>
          </p:cNvPr>
          <p:cNvGrpSpPr/>
          <p:nvPr userDrawn="1"/>
        </p:nvGrpSpPr>
        <p:grpSpPr>
          <a:xfrm>
            <a:off x="7740350" y="4532124"/>
            <a:ext cx="1403650" cy="445904"/>
            <a:chOff x="7740350" y="4532124"/>
            <a:chExt cx="1403650" cy="445904"/>
          </a:xfrm>
        </p:grpSpPr>
        <p:sp>
          <p:nvSpPr>
            <p:cNvPr id="9" name="Rechteck 8">
              <a:extLst>
                <a:ext uri="{FF2B5EF4-FFF2-40B4-BE49-F238E27FC236}">
                  <a16:creationId xmlns:a16="http://schemas.microsoft.com/office/drawing/2014/main" id="{1129E975-0508-DCB0-7CBB-690DCDDDAD26}"/>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B66D093E-953C-2B42-EA25-28877CB97A8C}"/>
                </a:ext>
              </a:extLst>
            </p:cNvPr>
            <p:cNvPicPr>
              <a:picLocks noChangeAspect="1"/>
            </p:cNvPicPr>
            <p:nvPr/>
          </p:nvPicPr>
          <p:blipFill>
            <a:blip r:embed="rId4"/>
            <a:stretch>
              <a:fillRect/>
            </a:stretch>
          </p:blipFill>
          <p:spPr>
            <a:xfrm>
              <a:off x="7740350" y="4532124"/>
              <a:ext cx="1152825" cy="445904"/>
            </a:xfrm>
            <a:prstGeom prst="rect">
              <a:avLst/>
            </a:prstGeom>
          </p:spPr>
        </p:pic>
      </p:grpSp>
      <p:sp>
        <p:nvSpPr>
          <p:cNvPr id="15" name="Textfeld 14">
            <a:extLst>
              <a:ext uri="{FF2B5EF4-FFF2-40B4-BE49-F238E27FC236}">
                <a16:creationId xmlns:a16="http://schemas.microsoft.com/office/drawing/2014/main" id="{6D15FCCE-9F22-C33A-282E-5C3EE2FE0B0A}"/>
              </a:ext>
            </a:extLst>
          </p:cNvPr>
          <p:cNvSpPr txBox="1"/>
          <p:nvPr userDrawn="1"/>
        </p:nvSpPr>
        <p:spPr>
          <a:xfrm>
            <a:off x="411747" y="4681328"/>
            <a:ext cx="779417" cy="215444"/>
          </a:xfrm>
          <a:prstGeom prst="rect">
            <a:avLst/>
          </a:prstGeom>
          <a:noFill/>
        </p:spPr>
        <p:txBody>
          <a:bodyPr wrap="square">
            <a:spAutoFit/>
          </a:bodyPr>
          <a:lstStyle/>
          <a:p>
            <a:fld id="{3825DCB6-102F-8C49-831C-E02165DBD770}" type="slidenum">
              <a:rPr lang="de-DE" sz="800" b="1" smtClean="0">
                <a:solidFill>
                  <a:schemeClr val="tx1"/>
                </a:solidFill>
                <a:latin typeface="+mn-lt"/>
                <a:cs typeface="Arial" panose="020B0604020202020204" pitchFamily="34" charset="0"/>
              </a:rPr>
              <a:pPr/>
              <a:t>‹Nr.›</a:t>
            </a:fld>
            <a:endParaRPr lang="de-DE" sz="8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08673151"/>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8303F6E-1838-AF1E-ED0C-4F18CD7DF84C}"/>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256921318"/>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73889"/>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8303F6E-1838-AF1E-ED0C-4F18CD7DF84C}"/>
              </a:ext>
            </a:extLst>
          </p:cNvPr>
          <p:cNvSpPr/>
          <p:nvPr userDrawn="1"/>
        </p:nvSpPr>
        <p:spPr>
          <a:xfrm>
            <a:off x="0" y="0"/>
            <a:ext cx="9144000" cy="5143500"/>
          </a:xfrm>
          <a:prstGeom prst="rect">
            <a:avLst/>
          </a:prstGeom>
          <a:solidFill>
            <a:srgbClr val="0076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767065389"/>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BF893E-0E4D-D015-DD08-1CC154E26596}"/>
              </a:ext>
            </a:extLst>
          </p:cNvPr>
          <p:cNvSpPr>
            <a:spLocks noGrp="1"/>
          </p:cNvSpPr>
          <p:nvPr>
            <p:ph type="body" sz="quarter" idx="10"/>
          </p:nvPr>
        </p:nvSpPr>
        <p:spPr/>
        <p:txBody>
          <a:bodyPr/>
          <a:lstStyle/>
          <a:p>
            <a:r>
              <a:rPr lang="de-DE" dirty="0"/>
              <a:t>Umfrage FP / MP</a:t>
            </a:r>
          </a:p>
        </p:txBody>
      </p:sp>
      <p:sp>
        <p:nvSpPr>
          <p:cNvPr id="3" name="Textplatzhalter 2">
            <a:extLst>
              <a:ext uri="{FF2B5EF4-FFF2-40B4-BE49-F238E27FC236}">
                <a16:creationId xmlns:a16="http://schemas.microsoft.com/office/drawing/2014/main" id="{3AEAAA10-4F4A-08B5-CE11-94DDE8BEE8E4}"/>
              </a:ext>
            </a:extLst>
          </p:cNvPr>
          <p:cNvSpPr>
            <a:spLocks noGrp="1"/>
          </p:cNvSpPr>
          <p:nvPr>
            <p:ph type="body" sz="quarter" idx="11"/>
          </p:nvPr>
        </p:nvSpPr>
        <p:spPr/>
        <p:txBody>
          <a:bodyPr/>
          <a:lstStyle/>
          <a:p>
            <a:r>
              <a:rPr lang="de-DE" dirty="0"/>
              <a:t>Lehrqualität</a:t>
            </a:r>
          </a:p>
          <a:p>
            <a:r>
              <a:rPr lang="de-DE" dirty="0"/>
              <a:t>Wintersemester 25/26</a:t>
            </a:r>
          </a:p>
        </p:txBody>
      </p:sp>
      <p:pic>
        <p:nvPicPr>
          <p:cNvPr id="5" name="Grafik 4">
            <a:extLst>
              <a:ext uri="{FF2B5EF4-FFF2-40B4-BE49-F238E27FC236}">
                <a16:creationId xmlns:a16="http://schemas.microsoft.com/office/drawing/2014/main" id="{7D0B1BE7-2338-A0A5-FB2E-1AE262005C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4572000" cy="5143500"/>
          </a:xfrm>
          <a:prstGeom prst="rect">
            <a:avLst/>
          </a:prstGeom>
        </p:spPr>
      </p:pic>
    </p:spTree>
    <p:extLst>
      <p:ext uri="{BB962C8B-B14F-4D97-AF65-F5344CB8AC3E}">
        <p14:creationId xmlns:p14="http://schemas.microsoft.com/office/powerpoint/2010/main" val="2675163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5BCF3F7-AC17-E168-5267-8E77C563BF8F}"/>
              </a:ext>
            </a:extLst>
          </p:cNvPr>
          <p:cNvSpPr>
            <a:spLocks noGrp="1"/>
          </p:cNvSpPr>
          <p:nvPr>
            <p:ph type="body" sz="quarter" idx="13"/>
          </p:nvPr>
        </p:nvSpPr>
        <p:spPr/>
        <p:txBody>
          <a:bodyPr/>
          <a:lstStyle/>
          <a:p>
            <a:r>
              <a:rPr lang="de-DE" dirty="0"/>
              <a:t>Was fanden Sie an dieser Lehrveranstaltung besonders gut?</a:t>
            </a:r>
          </a:p>
        </p:txBody>
      </p:sp>
      <p:graphicFrame>
        <p:nvGraphicFramePr>
          <p:cNvPr id="4" name="Tabelle 3">
            <a:extLst>
              <a:ext uri="{FF2B5EF4-FFF2-40B4-BE49-F238E27FC236}">
                <a16:creationId xmlns:a16="http://schemas.microsoft.com/office/drawing/2014/main" id="{8085AAB8-778E-8F00-2392-B6336AD957C9}"/>
              </a:ext>
            </a:extLst>
          </p:cNvPr>
          <p:cNvGraphicFramePr>
            <a:graphicFrameLocks noGrp="1"/>
          </p:cNvGraphicFramePr>
          <p:nvPr>
            <p:extLst>
              <p:ext uri="{D42A27DB-BD31-4B8C-83A1-F6EECF244321}">
                <p14:modId xmlns:p14="http://schemas.microsoft.com/office/powerpoint/2010/main" val="3364022924"/>
              </p:ext>
            </p:extLst>
          </p:nvPr>
        </p:nvGraphicFramePr>
        <p:xfrm>
          <a:off x="211916" y="769467"/>
          <a:ext cx="8523514" cy="3604565"/>
        </p:xfrm>
        <a:graphic>
          <a:graphicData uri="http://schemas.openxmlformats.org/drawingml/2006/table">
            <a:tbl>
              <a:tblPr>
                <a:tableStyleId>{9D7B26C5-4107-4FEC-AEDC-1716B250A1EF}</a:tableStyleId>
              </a:tblPr>
              <a:tblGrid>
                <a:gridCol w="8523514">
                  <a:extLst>
                    <a:ext uri="{9D8B030D-6E8A-4147-A177-3AD203B41FA5}">
                      <a16:colId xmlns:a16="http://schemas.microsoft.com/office/drawing/2014/main" val="471866536"/>
                    </a:ext>
                  </a:extLst>
                </a:gridCol>
              </a:tblGrid>
              <a:tr h="258639">
                <a:tc>
                  <a:txBody>
                    <a:bodyPr/>
                    <a:lstStyle/>
                    <a:p>
                      <a:pPr algn="l" fontAlgn="b">
                        <a:buNone/>
                      </a:pPr>
                      <a:r>
                        <a:rPr lang="de-DE" sz="1400" b="0" u="none" strike="noStrike">
                          <a:effectLst/>
                        </a:rPr>
                        <a:t>Die Betreuer sind einem immer auf Augenhöhe begegnet und waren auch offen für konstruktive Kritik</a:t>
                      </a:r>
                      <a:endParaRPr lang="de-DE" sz="14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130048"/>
                  </a:ext>
                </a:extLst>
              </a:tr>
              <a:tr h="255777">
                <a:tc>
                  <a:txBody>
                    <a:bodyPr/>
                    <a:lstStyle/>
                    <a:p>
                      <a:pPr algn="l" fontAlgn="b">
                        <a:buNone/>
                      </a:pPr>
                      <a:r>
                        <a:rPr lang="de-DE" sz="1400" b="0" u="none" strike="noStrike" dirty="0">
                          <a:effectLst/>
                        </a:rPr>
                        <a:t>Viel neues Wissen, Kennenlernen von Python und Latex</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95981"/>
                  </a:ext>
                </a:extLst>
              </a:tr>
              <a:tr h="230198">
                <a:tc>
                  <a:txBody>
                    <a:bodyPr/>
                    <a:lstStyle/>
                    <a:p>
                      <a:pPr algn="l" fontAlgn="b">
                        <a:buNone/>
                      </a:pPr>
                      <a:r>
                        <a:rPr lang="de-DE" sz="1400" b="0" u="none" strike="noStrike">
                          <a:effectLst/>
                        </a:rPr>
                        <a:t>Praktischer Bezug</a:t>
                      </a:r>
                      <a:endParaRPr lang="de-DE" sz="14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922171"/>
                  </a:ext>
                </a:extLst>
              </a:tr>
              <a:tr h="360000">
                <a:tc>
                  <a:txBody>
                    <a:bodyPr/>
                    <a:lstStyle/>
                    <a:p>
                      <a:pPr algn="l" fontAlgn="b">
                        <a:buNone/>
                      </a:pPr>
                      <a:r>
                        <a:rPr lang="de-DE" sz="1400" b="0" i="0" u="none" strike="noStrike" dirty="0">
                          <a:effectLst/>
                          <a:latin typeface="Arial" panose="020B0604020202020204" pitchFamily="34" charset="0"/>
                        </a:rPr>
                        <a:t>Den Compton und Zeeman Versuch, da diese zeitlich gut durchzuführen sind, als auch die Protokolle zeitlich machbar sind. Gleichzeitig lernt man trotzdem noch über das Auswerten von Messdaten und das Fitten.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944800"/>
                  </a:ext>
                </a:extLst>
              </a:tr>
              <a:tr h="252006">
                <a:tc>
                  <a:txBody>
                    <a:bodyPr/>
                    <a:lstStyle/>
                    <a:p>
                      <a:pPr algn="l" fontAlgn="b">
                        <a:buNone/>
                      </a:pPr>
                      <a:r>
                        <a:rPr lang="de-DE" sz="1400" b="0" i="0" u="none" strike="noStrike" dirty="0">
                          <a:effectLst/>
                          <a:latin typeface="Arial" panose="020B0604020202020204" pitchFamily="34" charset="0"/>
                        </a:rPr>
                        <a:t>Die Hilfsbereitschaft</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518996"/>
                  </a:ext>
                </a:extLst>
              </a:tr>
              <a:tr h="360000">
                <a:tc>
                  <a:txBody>
                    <a:bodyPr/>
                    <a:lstStyle/>
                    <a:p>
                      <a:pPr algn="l" fontAlgn="b">
                        <a:buNone/>
                      </a:pPr>
                      <a:r>
                        <a:rPr lang="de-DE" sz="1400" b="0" u="none" strike="noStrike" dirty="0">
                          <a:effectLst/>
                        </a:rPr>
                        <a:t>Umgang mit </a:t>
                      </a:r>
                      <a:r>
                        <a:rPr lang="de-DE" sz="1400" b="0" u="none" strike="noStrike" dirty="0" err="1">
                          <a:effectLst/>
                        </a:rPr>
                        <a:t>lmfit</a:t>
                      </a:r>
                      <a:r>
                        <a:rPr lang="de-DE" sz="1400" b="0" u="none" strike="noStrike" dirty="0">
                          <a:effectLst/>
                        </a:rPr>
                        <a:t> erlernt, allerdings mehr durch die Auswertung des ersten Versuchs als durch die Statistikübungen</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220027"/>
                  </a:ext>
                </a:extLst>
              </a:tr>
              <a:tr h="360000">
                <a:tc>
                  <a:txBody>
                    <a:bodyPr/>
                    <a:lstStyle/>
                    <a:p>
                      <a:pPr algn="l" fontAlgn="b">
                        <a:buNone/>
                      </a:pPr>
                      <a:r>
                        <a:rPr lang="de-DE" sz="1400" b="0" u="none" strike="noStrike" dirty="0">
                          <a:solidFill>
                            <a:schemeClr val="tx1">
                              <a:lumMod val="75000"/>
                              <a:lumOff val="25000"/>
                            </a:schemeClr>
                          </a:solidFill>
                          <a:effectLst/>
                        </a:rPr>
                        <a:t>klare Struktur, von Vorbesprechung bis Nachbesprechung und sehr detaillierte Rückmeldung über Protokoll. Die Block-Seminare über Datenanalyse waren auch sehr hilfreich.</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631039"/>
                  </a:ext>
                </a:extLst>
              </a:tr>
              <a:tr h="360000">
                <a:tc>
                  <a:txBody>
                    <a:bodyPr/>
                    <a:lstStyle/>
                    <a:p>
                      <a:pPr algn="l" fontAlgn="b">
                        <a:buNone/>
                      </a:pPr>
                      <a:r>
                        <a:rPr lang="de-DE" sz="1400" b="0" u="none" strike="noStrike" dirty="0">
                          <a:solidFill>
                            <a:schemeClr val="tx1">
                              <a:lumMod val="75000"/>
                              <a:lumOff val="25000"/>
                            </a:schemeClr>
                          </a:solidFill>
                          <a:effectLst/>
                        </a:rPr>
                        <a:t>Man hat durch die Versuche sehr viel praktische Erfahrung im Umgang mit komplexen Versuchsaufbauten bekommen und wie die Daten dieser ausgewertet werden können. Gleichzeitig wurde vermittelt, dass manche fundamentalen Vorhersagen (wie Hyperfeinstruktur) mit vergleichsweise einfachen Aufbauten nachgewiesen werden können.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131814"/>
                  </a:ext>
                </a:extLst>
              </a:tr>
              <a:tr h="189261">
                <a:tc>
                  <a:txBody>
                    <a:bodyPr/>
                    <a:lstStyle/>
                    <a:p>
                      <a:pPr algn="l" fontAlgn="b">
                        <a:buNone/>
                      </a:pPr>
                      <a:r>
                        <a:rPr lang="de-DE" sz="1400" b="0" u="none" strike="noStrike" dirty="0">
                          <a:solidFill>
                            <a:schemeClr val="tx1">
                              <a:lumMod val="75000"/>
                              <a:lumOff val="25000"/>
                            </a:schemeClr>
                          </a:solidFill>
                          <a:effectLst/>
                        </a:rPr>
                        <a:t>Die flexible Terminwahl</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168184"/>
                  </a:ext>
                </a:extLst>
              </a:tr>
            </a:tbl>
          </a:graphicData>
        </a:graphic>
      </p:graphicFrame>
    </p:spTree>
    <p:extLst>
      <p:ext uri="{BB962C8B-B14F-4D97-AF65-F5344CB8AC3E}">
        <p14:creationId xmlns:p14="http://schemas.microsoft.com/office/powerpoint/2010/main" val="312084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EF37CD-3E00-05D4-A82E-18DA10FF88F9}"/>
              </a:ext>
            </a:extLst>
          </p:cNvPr>
          <p:cNvSpPr>
            <a:spLocks noGrp="1"/>
          </p:cNvSpPr>
          <p:nvPr>
            <p:ph type="body" sz="quarter" idx="13"/>
          </p:nvPr>
        </p:nvSpPr>
        <p:spPr/>
        <p:txBody>
          <a:bodyPr/>
          <a:lstStyle/>
          <a:p>
            <a:r>
              <a:rPr lang="de-DE" dirty="0"/>
              <a:t>Was könnten die Organisatoren an der Lehrveranstaltung verbessern und warum?</a:t>
            </a:r>
          </a:p>
        </p:txBody>
      </p:sp>
      <p:graphicFrame>
        <p:nvGraphicFramePr>
          <p:cNvPr id="4" name="Tabelle 3">
            <a:extLst>
              <a:ext uri="{FF2B5EF4-FFF2-40B4-BE49-F238E27FC236}">
                <a16:creationId xmlns:a16="http://schemas.microsoft.com/office/drawing/2014/main" id="{A84971A4-F1C1-8B18-B7FD-C7F2086658A9}"/>
              </a:ext>
            </a:extLst>
          </p:cNvPr>
          <p:cNvGraphicFramePr>
            <a:graphicFrameLocks noGrp="1"/>
          </p:cNvGraphicFramePr>
          <p:nvPr>
            <p:extLst>
              <p:ext uri="{D42A27DB-BD31-4B8C-83A1-F6EECF244321}">
                <p14:modId xmlns:p14="http://schemas.microsoft.com/office/powerpoint/2010/main" val="2148209293"/>
              </p:ext>
            </p:extLst>
          </p:nvPr>
        </p:nvGraphicFramePr>
        <p:xfrm>
          <a:off x="408421" y="672862"/>
          <a:ext cx="8327008" cy="3006090"/>
        </p:xfrm>
        <a:graphic>
          <a:graphicData uri="http://schemas.openxmlformats.org/drawingml/2006/table">
            <a:tbl>
              <a:tblPr>
                <a:tableStyleId>{9D7B26C5-4107-4FEC-AEDC-1716B250A1EF}</a:tableStyleId>
              </a:tblPr>
              <a:tblGrid>
                <a:gridCol w="8327008">
                  <a:extLst>
                    <a:ext uri="{9D8B030D-6E8A-4147-A177-3AD203B41FA5}">
                      <a16:colId xmlns:a16="http://schemas.microsoft.com/office/drawing/2014/main" val="273202761"/>
                    </a:ext>
                  </a:extLst>
                </a:gridCol>
              </a:tblGrid>
              <a:tr h="350395">
                <a:tc>
                  <a:txBody>
                    <a:bodyPr/>
                    <a:lstStyle/>
                    <a:p>
                      <a:pPr algn="l" fontAlgn="b">
                        <a:buNone/>
                      </a:pPr>
                      <a:r>
                        <a:rPr lang="de-DE" sz="1400" b="0" u="none" strike="noStrike" dirty="0">
                          <a:effectLst/>
                        </a:rPr>
                        <a:t>Es müssen klar Vorgaben gemacht werden wie ein Protokoll auszusehen hat im FP. Aktuell hat jeder Versuchsbetreuer komplett andere Vorgaben an die man sich nicht schnell genug anpassen kann. Zusätzlich ist der Zeitaufwand teils sehr unterschiedlich und teils eben viel zu viel.</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563046"/>
                  </a:ext>
                </a:extLst>
              </a:tr>
              <a:tr h="498092">
                <a:tc>
                  <a:txBody>
                    <a:bodyPr/>
                    <a:lstStyle/>
                    <a:p>
                      <a:pPr algn="l" fontAlgn="b">
                        <a:buNone/>
                      </a:pPr>
                      <a:r>
                        <a:rPr lang="de-DE" sz="1400" b="0" u="none" strike="noStrike" dirty="0">
                          <a:effectLst/>
                        </a:rPr>
                        <a:t>Es würde sehr helfen, wenn bei manchen Experimenten Teilaufgaben gestrichen würden, um den Zeitaufwand etwas zu reduzieren. </a:t>
                      </a:r>
                      <a:br>
                        <a:rPr lang="de-DE" sz="1400" b="0" u="none" strike="noStrike" dirty="0">
                          <a:effectLst/>
                        </a:rPr>
                      </a:br>
                      <a:r>
                        <a:rPr lang="de-DE" sz="1400" b="0" u="none" strike="noStrike" dirty="0">
                          <a:effectLst/>
                        </a:rPr>
                        <a:t>Die Statistikübung am Anfang war nicht hilfreich. Wenn sowieso alle schweigend nebeneinander sitzen, kann man das auch zuhause machen und muss nicht zwei Dozierende dafür bezahlen, drei Stunden rumzusitzen. Fragen stellen hat auch nichts gebracht. Wenn man vor dem FP noch nie mit Python gearbeitet hat, lernt man es auch nicht durch die Statistikübung. Die Handreichungen dazu wären nur selbsterklärend gewesen, wenn man schonmal was mit Python gemacht hat. Wenn weiterhin davon ausgegangen wird, dass jeder Python für die Auswertung nutzt, sollte das in Zukunft besser eingeführt werden. Alternativ sollten andere Programme empfohlen und entsprechend eingeführt werden. </a:t>
                      </a:r>
                      <a:br>
                        <a:rPr lang="de-DE" sz="1400" b="0" u="none" strike="noStrike" dirty="0">
                          <a:effectLst/>
                        </a:rPr>
                      </a:br>
                      <a:r>
                        <a:rPr lang="de-DE" sz="1400" b="0" u="none" strike="noStrike" dirty="0">
                          <a:effectLst/>
                        </a:rPr>
                        <a:t>Oft wäre es hilfreich gewesen, wenn man fürs Programmieren der Codes Tipps bekommt, die einen schonmal in die richtige Richtung schubsen, </a:t>
                      </a:r>
                      <a:r>
                        <a:rPr lang="de-DE" sz="1400" b="0" u="none" strike="noStrike" dirty="0" err="1">
                          <a:effectLst/>
                        </a:rPr>
                        <a:t>z.b.</a:t>
                      </a:r>
                      <a:r>
                        <a:rPr lang="de-DE" sz="1400" b="0" u="none" strike="noStrike" dirty="0">
                          <a:effectLst/>
                        </a:rPr>
                        <a:t> "nutze Funktion </a:t>
                      </a:r>
                      <a:r>
                        <a:rPr lang="de-DE" sz="1400" b="0" u="none" strike="noStrike" dirty="0" err="1">
                          <a:effectLst/>
                        </a:rPr>
                        <a:t>xy</a:t>
                      </a:r>
                      <a:r>
                        <a:rPr lang="de-DE" sz="1400" b="0" u="none" strike="noStrike" dirty="0">
                          <a:effectLst/>
                        </a:rPr>
                        <a:t>"</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719586"/>
                  </a:ext>
                </a:extLst>
              </a:tr>
            </a:tbl>
          </a:graphicData>
        </a:graphic>
      </p:graphicFrame>
    </p:spTree>
    <p:extLst>
      <p:ext uri="{BB962C8B-B14F-4D97-AF65-F5344CB8AC3E}">
        <p14:creationId xmlns:p14="http://schemas.microsoft.com/office/powerpoint/2010/main" val="317959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482F-E4DC-8384-6B02-AC1BFA990C6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39AA85E-D724-76C9-2734-3C764686F9A7}"/>
              </a:ext>
            </a:extLst>
          </p:cNvPr>
          <p:cNvSpPr>
            <a:spLocks noGrp="1"/>
          </p:cNvSpPr>
          <p:nvPr>
            <p:ph type="body" sz="quarter" idx="13"/>
          </p:nvPr>
        </p:nvSpPr>
        <p:spPr/>
        <p:txBody>
          <a:bodyPr/>
          <a:lstStyle/>
          <a:p>
            <a:r>
              <a:rPr lang="de-DE" dirty="0"/>
              <a:t>Was könnten die Organisatoren an der Lehrveranstaltung verbessern und warum?</a:t>
            </a:r>
          </a:p>
        </p:txBody>
      </p:sp>
      <p:graphicFrame>
        <p:nvGraphicFramePr>
          <p:cNvPr id="4" name="Tabelle 3">
            <a:extLst>
              <a:ext uri="{FF2B5EF4-FFF2-40B4-BE49-F238E27FC236}">
                <a16:creationId xmlns:a16="http://schemas.microsoft.com/office/drawing/2014/main" id="{254606DF-B17C-98AF-AB7B-7E29C92E6577}"/>
              </a:ext>
            </a:extLst>
          </p:cNvPr>
          <p:cNvGraphicFramePr>
            <a:graphicFrameLocks noGrp="1"/>
          </p:cNvGraphicFramePr>
          <p:nvPr>
            <p:extLst>
              <p:ext uri="{D42A27DB-BD31-4B8C-83A1-F6EECF244321}">
                <p14:modId xmlns:p14="http://schemas.microsoft.com/office/powerpoint/2010/main" val="3001302130"/>
              </p:ext>
            </p:extLst>
          </p:nvPr>
        </p:nvGraphicFramePr>
        <p:xfrm>
          <a:off x="250371" y="672862"/>
          <a:ext cx="8686800" cy="3869055"/>
        </p:xfrm>
        <a:graphic>
          <a:graphicData uri="http://schemas.openxmlformats.org/drawingml/2006/table">
            <a:tbl>
              <a:tblPr>
                <a:tableStyleId>{9D7B26C5-4107-4FEC-AEDC-1716B250A1EF}</a:tableStyleId>
              </a:tblPr>
              <a:tblGrid>
                <a:gridCol w="8686800">
                  <a:extLst>
                    <a:ext uri="{9D8B030D-6E8A-4147-A177-3AD203B41FA5}">
                      <a16:colId xmlns:a16="http://schemas.microsoft.com/office/drawing/2014/main" val="273202761"/>
                    </a:ext>
                  </a:extLst>
                </a:gridCol>
              </a:tblGrid>
              <a:tr h="210779">
                <a:tc>
                  <a:txBody>
                    <a:bodyPr/>
                    <a:lstStyle/>
                    <a:p>
                      <a:pPr algn="l" fontAlgn="b">
                        <a:buNone/>
                      </a:pPr>
                      <a:r>
                        <a:rPr lang="de-DE" sz="1400" b="0" u="none" strike="noStrike" dirty="0">
                          <a:effectLst/>
                        </a:rPr>
                        <a:t>Wenn möglich eine Spezifizierung für das Lehramt besonders im Bezug auf die Programmierung innerhalb der Auswertung. Dort fehlen den meisten im Lehramt die Grundlagen und diese sind schwer in den drei Übungsterminen aufzuholen. Darüber hinaus ist es sehr sinnvoll ein Blatt mit der Bedienung der Software für den Versuch zu haben. Dies habe ich bei den Versuchen, wo dies vorhanden war als sehr hilfreich wahrgenommen.</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259830"/>
                  </a:ext>
                </a:extLst>
              </a:tr>
              <a:tr h="513900">
                <a:tc>
                  <a:txBody>
                    <a:bodyPr/>
                    <a:lstStyle/>
                    <a:p>
                      <a:pPr algn="l" fontAlgn="b">
                        <a:buNone/>
                      </a:pPr>
                      <a:r>
                        <a:rPr lang="de-DE" sz="1400" b="0" u="none" strike="noStrike" dirty="0">
                          <a:effectLst/>
                        </a:rPr>
                        <a:t>Die Statistikvorlesung behandelt überwiegend bekannten Stoff, aber reicht oft nicht aus, um die in den Versuchen auftretenden Fälle korrekt zu behandeln. Hier wäre ein konkretes Beispiel für eine vollständige Fehlerbetrachtung eines Versuchs hilfreich. Die Übungen sind durch die unterschiedlichen Vorkenntnisse der Teilnehmer wenig hilfreich.</a:t>
                      </a:r>
                      <a:br>
                        <a:rPr lang="de-DE" sz="1400" b="0" u="none" strike="noStrike" dirty="0">
                          <a:effectLst/>
                        </a:rPr>
                      </a:br>
                      <a:r>
                        <a:rPr lang="de-DE" sz="1400" b="0" u="none" strike="noStrike" dirty="0">
                          <a:effectLst/>
                        </a:rPr>
                        <a:t>Der Zeitaufwand der Auswertung ist viel zu hoch (teilweise 50 bis 60 Stunden pro Versuch), da viel eigene Recherche betrieben werden und viel Code geschrieben werden muss. Weniger Aufgaben, mehr gegebene Formeln, genauere Anweisungen zur Auswertung und Fehlerbetrachtung oder bereitgestellter Code würden helfen.</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545121"/>
                  </a:ext>
                </a:extLst>
              </a:tr>
              <a:tr h="367609">
                <a:tc>
                  <a:txBody>
                    <a:bodyPr/>
                    <a:lstStyle/>
                    <a:p>
                      <a:pPr algn="l" fontAlgn="b">
                        <a:buNone/>
                      </a:pPr>
                      <a:r>
                        <a:rPr lang="de-DE" sz="1400" b="0" u="none" strike="noStrike" dirty="0">
                          <a:effectLst/>
                        </a:rPr>
                        <a:t>Die Anforderung an den Protokollen sind sehr unterschiedlich und die Erwartungen in der Formatierung sind für jeden Betreuer anders, diese werden ohne konkretes Nachfragen als bekannt </a:t>
                      </a:r>
                      <a:r>
                        <a:rPr lang="de-DE" sz="1400" b="0" u="none" strike="noStrike" dirty="0" err="1">
                          <a:effectLst/>
                        </a:rPr>
                        <a:t>vorrausgesetzt</a:t>
                      </a:r>
                      <a:r>
                        <a:rPr lang="de-DE" sz="1400" b="0" u="none" strike="noStrike" dirty="0">
                          <a:effectLst/>
                        </a:rPr>
                        <a:t> (Es muss konkret gefragt werden, ob z.B. Formelzeichen im Text kursiv geschrieben werden, eine Nachfrage nach den Ansprüchen oder Besonderheiten in der Formatierung reicht nicht aus). Es gibt keinen einheitlichen Bewertungsstandard, wodurch man für ähnliche Leistungen unterschiedliche Noten erhält.</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2255855"/>
                  </a:ext>
                </a:extLst>
              </a:tr>
            </a:tbl>
          </a:graphicData>
        </a:graphic>
      </p:graphicFrame>
    </p:spTree>
    <p:extLst>
      <p:ext uri="{BB962C8B-B14F-4D97-AF65-F5344CB8AC3E}">
        <p14:creationId xmlns:p14="http://schemas.microsoft.com/office/powerpoint/2010/main" val="339134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6C157-253E-0154-580E-09AA8743CEE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3BCF59E-7868-07FF-0817-F9C1D7CD93E5}"/>
              </a:ext>
            </a:extLst>
          </p:cNvPr>
          <p:cNvSpPr>
            <a:spLocks noGrp="1"/>
          </p:cNvSpPr>
          <p:nvPr>
            <p:ph type="body" sz="quarter" idx="13"/>
          </p:nvPr>
        </p:nvSpPr>
        <p:spPr/>
        <p:txBody>
          <a:bodyPr/>
          <a:lstStyle/>
          <a:p>
            <a:r>
              <a:rPr lang="de-DE" dirty="0"/>
              <a:t>Was könnten die Organisatoren an der Lehrveranstaltung verbessern und warum?</a:t>
            </a:r>
          </a:p>
        </p:txBody>
      </p:sp>
      <p:graphicFrame>
        <p:nvGraphicFramePr>
          <p:cNvPr id="4" name="Tabelle 3">
            <a:extLst>
              <a:ext uri="{FF2B5EF4-FFF2-40B4-BE49-F238E27FC236}">
                <a16:creationId xmlns:a16="http://schemas.microsoft.com/office/drawing/2014/main" id="{7B358586-5689-A490-EB22-7157FE8F5588}"/>
              </a:ext>
            </a:extLst>
          </p:cNvPr>
          <p:cNvGraphicFramePr>
            <a:graphicFrameLocks noGrp="1"/>
          </p:cNvGraphicFramePr>
          <p:nvPr>
            <p:extLst>
              <p:ext uri="{D42A27DB-BD31-4B8C-83A1-F6EECF244321}">
                <p14:modId xmlns:p14="http://schemas.microsoft.com/office/powerpoint/2010/main" val="2995681935"/>
              </p:ext>
            </p:extLst>
          </p:nvPr>
        </p:nvGraphicFramePr>
        <p:xfrm>
          <a:off x="250371" y="672862"/>
          <a:ext cx="8686800" cy="1531114"/>
        </p:xfrm>
        <a:graphic>
          <a:graphicData uri="http://schemas.openxmlformats.org/drawingml/2006/table">
            <a:tbl>
              <a:tblPr>
                <a:tableStyleId>{9D7B26C5-4107-4FEC-AEDC-1716B250A1EF}</a:tableStyleId>
              </a:tblPr>
              <a:tblGrid>
                <a:gridCol w="8686800">
                  <a:extLst>
                    <a:ext uri="{9D8B030D-6E8A-4147-A177-3AD203B41FA5}">
                      <a16:colId xmlns:a16="http://schemas.microsoft.com/office/drawing/2014/main" val="273202761"/>
                    </a:ext>
                  </a:extLst>
                </a:gridCol>
              </a:tblGrid>
              <a:tr h="210779">
                <a:tc>
                  <a:txBody>
                    <a:bodyPr/>
                    <a:lstStyle/>
                    <a:p>
                      <a:pPr algn="l" fontAlgn="b">
                        <a:buNone/>
                      </a:pPr>
                      <a:r>
                        <a:rPr lang="de-DE" sz="1400" b="0" i="0" u="none" strike="noStrike">
                          <a:effectLst/>
                          <a:latin typeface="Arial" panose="020B0604020202020204" pitchFamily="34" charset="0"/>
                        </a:rPr>
                        <a:t>Eine einheitliche Bewertung und Anforderungsniveau. Jeder der Tutoren sollte sich an die Regelungen die in der Vorlesung erklärt wurden halten. Das heißt wie lange ein Protokoll sein soll und wie viel Zeit investiert werden soll.</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259830"/>
                  </a:ext>
                </a:extLst>
              </a:tr>
              <a:tr h="513900">
                <a:tc>
                  <a:txBody>
                    <a:bodyPr/>
                    <a:lstStyle/>
                    <a:p>
                      <a:pPr algn="l" fontAlgn="b">
                        <a:buNone/>
                      </a:pPr>
                      <a:r>
                        <a:rPr lang="de-DE" sz="1400" b="0" i="0" u="none" strike="noStrike" dirty="0">
                          <a:effectLst/>
                          <a:latin typeface="Arial" panose="020B0604020202020204" pitchFamily="34" charset="0"/>
                        </a:rPr>
                        <a:t>manche von den Versuchsbeschreibungen waren nicht gut</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545121"/>
                  </a:ext>
                </a:extLst>
              </a:tr>
              <a:tr h="367609">
                <a:tc>
                  <a:txBody>
                    <a:bodyPr/>
                    <a:lstStyle/>
                    <a:p>
                      <a:pPr algn="l" fontAlgn="b">
                        <a:buNone/>
                      </a:pPr>
                      <a:r>
                        <a:rPr lang="de-DE" sz="1400" b="0" i="0" u="none" strike="noStrike" dirty="0">
                          <a:effectLst/>
                          <a:latin typeface="Arial" panose="020B0604020202020204" pitchFamily="34" charset="0"/>
                        </a:rPr>
                        <a:t>In den Versuchsbeschreibungen ein wenig mehr auf die erforderlichen Vorkenntnisse eingehen.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2255855"/>
                  </a:ext>
                </a:extLst>
              </a:tr>
            </a:tbl>
          </a:graphicData>
        </a:graphic>
      </p:graphicFrame>
    </p:spTree>
    <p:extLst>
      <p:ext uri="{BB962C8B-B14F-4D97-AF65-F5344CB8AC3E}">
        <p14:creationId xmlns:p14="http://schemas.microsoft.com/office/powerpoint/2010/main" val="256940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42834-7C1E-19CC-1965-6CCCB4CD5F8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FBAA076-7DC0-B3A3-A09E-DAF391C788F6}"/>
              </a:ext>
            </a:extLst>
          </p:cNvPr>
          <p:cNvSpPr>
            <a:spLocks noGrp="1"/>
          </p:cNvSpPr>
          <p:nvPr>
            <p:ph type="body" sz="quarter" idx="13"/>
          </p:nvPr>
        </p:nvSpPr>
        <p:spPr/>
        <p:txBody>
          <a:bodyPr/>
          <a:lstStyle/>
          <a:p>
            <a:r>
              <a:rPr lang="de-DE" dirty="0"/>
              <a:t>Was könnten die Organisatoren an der Lehrveranstaltung verbessern und warum?</a:t>
            </a:r>
          </a:p>
        </p:txBody>
      </p:sp>
      <p:graphicFrame>
        <p:nvGraphicFramePr>
          <p:cNvPr id="4" name="Tabelle 3">
            <a:extLst>
              <a:ext uri="{FF2B5EF4-FFF2-40B4-BE49-F238E27FC236}">
                <a16:creationId xmlns:a16="http://schemas.microsoft.com/office/drawing/2014/main" id="{349DD1F3-4CD6-C1D8-F5B7-FABBF2876EBE}"/>
              </a:ext>
            </a:extLst>
          </p:cNvPr>
          <p:cNvGraphicFramePr>
            <a:graphicFrameLocks noGrp="1"/>
          </p:cNvGraphicFramePr>
          <p:nvPr>
            <p:extLst>
              <p:ext uri="{D42A27DB-BD31-4B8C-83A1-F6EECF244321}">
                <p14:modId xmlns:p14="http://schemas.microsoft.com/office/powerpoint/2010/main" val="2215504484"/>
              </p:ext>
            </p:extLst>
          </p:nvPr>
        </p:nvGraphicFramePr>
        <p:xfrm>
          <a:off x="408422" y="936625"/>
          <a:ext cx="8327008" cy="2802255"/>
        </p:xfrm>
        <a:graphic>
          <a:graphicData uri="http://schemas.openxmlformats.org/drawingml/2006/table">
            <a:tbl>
              <a:tblPr>
                <a:tableStyleId>{9D7B26C5-4107-4FEC-AEDC-1716B250A1EF}</a:tableStyleId>
              </a:tblPr>
              <a:tblGrid>
                <a:gridCol w="8327008">
                  <a:extLst>
                    <a:ext uri="{9D8B030D-6E8A-4147-A177-3AD203B41FA5}">
                      <a16:colId xmlns:a16="http://schemas.microsoft.com/office/drawing/2014/main" val="273202761"/>
                    </a:ext>
                  </a:extLst>
                </a:gridCol>
              </a:tblGrid>
              <a:tr h="360000">
                <a:tc>
                  <a:txBody>
                    <a:bodyPr/>
                    <a:lstStyle/>
                    <a:p>
                      <a:pPr algn="l" fontAlgn="b">
                        <a:buNone/>
                      </a:pPr>
                      <a:r>
                        <a:rPr lang="de-DE" sz="1400" b="0" u="none" strike="noStrike" dirty="0">
                          <a:solidFill>
                            <a:schemeClr val="tx1">
                              <a:lumMod val="75000"/>
                              <a:lumOff val="25000"/>
                            </a:schemeClr>
                          </a:solidFill>
                          <a:effectLst/>
                        </a:rPr>
                        <a:t>Es wäre schön, wenn wir noch mehr Versuchsoptionen hätten. Ich würde mich zum Beispiel dafür interessieren, SQUID zu untersuchen.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657050"/>
                  </a:ext>
                </a:extLst>
              </a:tr>
              <a:tr h="360000">
                <a:tc>
                  <a:txBody>
                    <a:bodyPr/>
                    <a:lstStyle/>
                    <a:p>
                      <a:pPr algn="l" fontAlgn="b">
                        <a:buNone/>
                      </a:pPr>
                      <a:r>
                        <a:rPr lang="de-DE" sz="1400" b="0" u="none" strike="noStrike" dirty="0">
                          <a:solidFill>
                            <a:schemeClr val="tx1">
                              <a:lumMod val="75000"/>
                              <a:lumOff val="25000"/>
                            </a:schemeClr>
                          </a:solidFill>
                          <a:effectLst/>
                        </a:rPr>
                        <a:t>Viele der </a:t>
                      </a:r>
                      <a:r>
                        <a:rPr lang="de-DE" sz="1400" b="0" u="none" strike="noStrike" dirty="0" err="1">
                          <a:solidFill>
                            <a:schemeClr val="tx1">
                              <a:lumMod val="75000"/>
                              <a:lumOff val="25000"/>
                            </a:schemeClr>
                          </a:solidFill>
                          <a:effectLst/>
                        </a:rPr>
                        <a:t>Versuchbeschreibungen</a:t>
                      </a:r>
                      <a:r>
                        <a:rPr lang="de-DE" sz="1400" b="0" u="none" strike="noStrike" dirty="0">
                          <a:solidFill>
                            <a:schemeClr val="tx1">
                              <a:lumMod val="75000"/>
                              <a:lumOff val="25000"/>
                            </a:schemeClr>
                          </a:solidFill>
                          <a:effectLst/>
                        </a:rPr>
                        <a:t> sind sehr dürftig und häufig veraltet, dies betrifft nicht alle Versuche aber relativ viele. Besonders der RTM Versuch hat im Grunde keine aktuelle Versuchsbeschreibung, uns wurde stattdessen ein Wust an verschiedenen Dokumenten mit Anmerkungen zur Vorbereitung geschickt.</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Eine kritische Begutachtung der Versuchsbeschreibungen und Überarbeitung durch die Betreuer würde hier sehr helfen.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169921"/>
                  </a:ext>
                </a:extLst>
              </a:tr>
              <a:tr h="360000">
                <a:tc>
                  <a:txBody>
                    <a:bodyPr/>
                    <a:lstStyle/>
                    <a:p>
                      <a:pPr algn="l" fontAlgn="b">
                        <a:buNone/>
                      </a:pPr>
                      <a:r>
                        <a:rPr lang="de-DE" sz="1400" b="0" u="none" strike="noStrike" dirty="0">
                          <a:solidFill>
                            <a:schemeClr val="tx1">
                              <a:lumMod val="75000"/>
                              <a:lumOff val="25000"/>
                            </a:schemeClr>
                          </a:solidFill>
                          <a:effectLst/>
                        </a:rPr>
                        <a:t>Betreuer die Ahnung von ihrem Versuch haben &lt;- um Fragen zu beantworten und schließlich sind sie die "Experten“, die die Protokolle bewerten</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Eine Art Musterprotokoll haben, in dem klar wird, was die Ansprüche sind (jeder Betreuer hat da andere Vorstellungen)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934681"/>
                  </a:ext>
                </a:extLst>
              </a:tr>
            </a:tbl>
          </a:graphicData>
        </a:graphic>
      </p:graphicFrame>
    </p:spTree>
    <p:extLst>
      <p:ext uri="{BB962C8B-B14F-4D97-AF65-F5344CB8AC3E}">
        <p14:creationId xmlns:p14="http://schemas.microsoft.com/office/powerpoint/2010/main" val="238309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9032D0-9A34-1AFC-EE49-BD0BB147C747}"/>
              </a:ext>
            </a:extLst>
          </p:cNvPr>
          <p:cNvSpPr>
            <a:spLocks noGrp="1"/>
          </p:cNvSpPr>
          <p:nvPr>
            <p:ph type="body" sz="quarter" idx="13"/>
          </p:nvPr>
        </p:nvSpPr>
        <p:spPr/>
        <p:txBody>
          <a:bodyPr/>
          <a:lstStyle/>
          <a:p>
            <a:r>
              <a:rPr lang="de-DE" dirty="0"/>
              <a:t>Welche der Versuche fanden Sie besonders gut und warum? </a:t>
            </a:r>
          </a:p>
        </p:txBody>
      </p:sp>
      <p:graphicFrame>
        <p:nvGraphicFramePr>
          <p:cNvPr id="4" name="Tabelle 3">
            <a:extLst>
              <a:ext uri="{FF2B5EF4-FFF2-40B4-BE49-F238E27FC236}">
                <a16:creationId xmlns:a16="http://schemas.microsoft.com/office/drawing/2014/main" id="{0CE72064-F77F-29C5-698A-87204DB4B803}"/>
              </a:ext>
            </a:extLst>
          </p:cNvPr>
          <p:cNvGraphicFramePr>
            <a:graphicFrameLocks noGrp="1"/>
          </p:cNvGraphicFramePr>
          <p:nvPr>
            <p:extLst>
              <p:ext uri="{D42A27DB-BD31-4B8C-83A1-F6EECF244321}">
                <p14:modId xmlns:p14="http://schemas.microsoft.com/office/powerpoint/2010/main" val="3402961061"/>
              </p:ext>
            </p:extLst>
          </p:nvPr>
        </p:nvGraphicFramePr>
        <p:xfrm>
          <a:off x="408570" y="1176337"/>
          <a:ext cx="8474173" cy="2762250"/>
        </p:xfrm>
        <a:graphic>
          <a:graphicData uri="http://schemas.openxmlformats.org/drawingml/2006/table">
            <a:tbl>
              <a:tblPr>
                <a:tableStyleId>{9D7B26C5-4107-4FEC-AEDC-1716B250A1EF}</a:tableStyleId>
              </a:tblPr>
              <a:tblGrid>
                <a:gridCol w="8474173">
                  <a:extLst>
                    <a:ext uri="{9D8B030D-6E8A-4147-A177-3AD203B41FA5}">
                      <a16:colId xmlns:a16="http://schemas.microsoft.com/office/drawing/2014/main" val="3463789277"/>
                    </a:ext>
                  </a:extLst>
                </a:gridCol>
              </a:tblGrid>
              <a:tr h="513900">
                <a:tc>
                  <a:txBody>
                    <a:bodyPr/>
                    <a:lstStyle/>
                    <a:p>
                      <a:pPr algn="l" fontAlgn="b">
                        <a:buNone/>
                      </a:pPr>
                      <a:r>
                        <a:rPr lang="de-DE" sz="1800" b="0" u="none" strike="noStrike" dirty="0">
                          <a:effectLst/>
                        </a:rPr>
                        <a:t>Michelson-Interferometer in Bezug auf die Inhalte (jedoch sehr hoher Zeitaufwand). Außerdem Compton und Zeeman-Effekt, da diese als einzige tatsächlich zeitlich machbar waren ohne alle anderen Module vernachlässigen zu müssen. (Compton ist vom Zeitaufwand eigentlich perfekt eingestellt (der Versuch an sich ist natürlich nicht </a:t>
                      </a:r>
                      <a:r>
                        <a:rPr lang="de-DE" sz="1800" b="0" u="none" strike="noStrike" dirty="0" err="1">
                          <a:effectLst/>
                        </a:rPr>
                        <a:t>sooo</a:t>
                      </a:r>
                      <a:r>
                        <a:rPr lang="de-DE" sz="1800" b="0" u="none" strike="noStrike" dirty="0">
                          <a:effectLst/>
                        </a:rPr>
                        <a:t> spannend))</a:t>
                      </a:r>
                      <a:endParaRPr lang="de-DE" sz="18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68944"/>
                  </a:ext>
                </a:extLst>
              </a:tr>
              <a:tr h="513900">
                <a:tc>
                  <a:txBody>
                    <a:bodyPr/>
                    <a:lstStyle/>
                    <a:p>
                      <a:pPr algn="l" fontAlgn="b">
                        <a:buNone/>
                      </a:pPr>
                      <a:r>
                        <a:rPr lang="de-DE" sz="1800" b="0" u="none" strike="noStrike" dirty="0">
                          <a:effectLst/>
                        </a:rPr>
                        <a:t>Bei Michelson hat man andere Konzepte anwenden müssen, nicht einfach Gaußpeaks fitten, sondern jeder Aufgabenteil hat eine andere Methode und einen Mehrwert gegenüber den vorherigen Aufgabenteilen. Insgesamt ist der Aufwand zwar auch dort recht hoch, aber weniger Monoton. Dennoch wären hier teilweise genauere Instruktionen hilfreich, da der Rechercheaufwand sehr hoch ist.</a:t>
                      </a:r>
                      <a:endParaRPr lang="de-DE" sz="18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33115"/>
                  </a:ext>
                </a:extLst>
              </a:tr>
            </a:tbl>
          </a:graphicData>
        </a:graphic>
      </p:graphicFrame>
    </p:spTree>
    <p:extLst>
      <p:ext uri="{BB962C8B-B14F-4D97-AF65-F5344CB8AC3E}">
        <p14:creationId xmlns:p14="http://schemas.microsoft.com/office/powerpoint/2010/main" val="373597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6AF7D-AC1C-26FD-F5F0-3F8BA9F33A0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7E65E36-2993-0B83-689A-D95712F3A444}"/>
              </a:ext>
            </a:extLst>
          </p:cNvPr>
          <p:cNvSpPr>
            <a:spLocks noGrp="1"/>
          </p:cNvSpPr>
          <p:nvPr>
            <p:ph type="body" sz="quarter" idx="13"/>
          </p:nvPr>
        </p:nvSpPr>
        <p:spPr/>
        <p:txBody>
          <a:bodyPr/>
          <a:lstStyle/>
          <a:p>
            <a:r>
              <a:rPr lang="de-DE" dirty="0"/>
              <a:t>Welche der Versuche fanden Sie besonders gut und warum? </a:t>
            </a:r>
          </a:p>
        </p:txBody>
      </p:sp>
      <p:graphicFrame>
        <p:nvGraphicFramePr>
          <p:cNvPr id="4" name="Tabelle 3">
            <a:extLst>
              <a:ext uri="{FF2B5EF4-FFF2-40B4-BE49-F238E27FC236}">
                <a16:creationId xmlns:a16="http://schemas.microsoft.com/office/drawing/2014/main" id="{A6DADD7C-EEB4-3A35-8CDC-411963270AA5}"/>
              </a:ext>
            </a:extLst>
          </p:cNvPr>
          <p:cNvGraphicFramePr>
            <a:graphicFrameLocks noGrp="1"/>
          </p:cNvGraphicFramePr>
          <p:nvPr>
            <p:extLst>
              <p:ext uri="{D42A27DB-BD31-4B8C-83A1-F6EECF244321}">
                <p14:modId xmlns:p14="http://schemas.microsoft.com/office/powerpoint/2010/main" val="2531672181"/>
              </p:ext>
            </p:extLst>
          </p:nvPr>
        </p:nvGraphicFramePr>
        <p:xfrm>
          <a:off x="408570" y="1176337"/>
          <a:ext cx="8474173" cy="1163505"/>
        </p:xfrm>
        <a:graphic>
          <a:graphicData uri="http://schemas.openxmlformats.org/drawingml/2006/table">
            <a:tbl>
              <a:tblPr>
                <a:tableStyleId>{9D7B26C5-4107-4FEC-AEDC-1716B250A1EF}</a:tableStyleId>
              </a:tblPr>
              <a:tblGrid>
                <a:gridCol w="8474173">
                  <a:extLst>
                    <a:ext uri="{9D8B030D-6E8A-4147-A177-3AD203B41FA5}">
                      <a16:colId xmlns:a16="http://schemas.microsoft.com/office/drawing/2014/main" val="3463789277"/>
                    </a:ext>
                  </a:extLst>
                </a:gridCol>
              </a:tblGrid>
              <a:tr h="513900">
                <a:tc>
                  <a:txBody>
                    <a:bodyPr/>
                    <a:lstStyle/>
                    <a:p>
                      <a:pPr algn="l" fontAlgn="b">
                        <a:buNone/>
                      </a:pPr>
                      <a:r>
                        <a:rPr lang="de-DE" sz="1400" b="0" i="0" u="none" strike="noStrike" dirty="0" err="1">
                          <a:effectLst/>
                          <a:latin typeface="Arial" panose="020B0604020202020204" pitchFamily="34" charset="0"/>
                        </a:rPr>
                        <a:t>Comton</a:t>
                      </a:r>
                      <a:r>
                        <a:rPr lang="de-DE" sz="1400" b="0" i="0" u="none" strike="noStrike" dirty="0">
                          <a:effectLst/>
                          <a:latin typeface="Arial" panose="020B0604020202020204" pitchFamily="34" charset="0"/>
                        </a:rPr>
                        <a:t>-Effekt aus den oben genannten Gründen. </a:t>
                      </a:r>
                      <a:r>
                        <a:rPr lang="de-DE" sz="1400" b="0" i="1" u="none" strike="noStrike" dirty="0">
                          <a:effectLst/>
                          <a:latin typeface="Arial" panose="020B0604020202020204" pitchFamily="34" charset="0"/>
                        </a:rPr>
                        <a:t>(Den Compton und Zeeman Versuch, da diese zeitlich gut durchzuführen sind, als auch die Protokolle zeitlich machbar sind. Gleichzeitig lernt man trotzdem noch über das Auswerten von Messdaten und das Fitten.)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68944"/>
                  </a:ext>
                </a:extLst>
              </a:tr>
              <a:tr h="513900">
                <a:tc>
                  <a:txBody>
                    <a:bodyPr/>
                    <a:lstStyle/>
                    <a:p>
                      <a:pPr algn="l" fontAlgn="b">
                        <a:buNone/>
                      </a:pPr>
                      <a:r>
                        <a:rPr lang="de-DE" sz="1400" b="0" i="0" u="none" strike="noStrike" dirty="0">
                          <a:effectLst/>
                          <a:latin typeface="Arial" panose="020B0604020202020204" pitchFamily="34" charset="0"/>
                        </a:rPr>
                        <a:t>Massenspektrometer-Die Versuchsbeschreibung war sehr hilfreich und die Aufgabe deutlich geschildert</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33115"/>
                  </a:ext>
                </a:extLst>
              </a:tr>
            </a:tbl>
          </a:graphicData>
        </a:graphic>
      </p:graphicFrame>
    </p:spTree>
    <p:extLst>
      <p:ext uri="{BB962C8B-B14F-4D97-AF65-F5344CB8AC3E}">
        <p14:creationId xmlns:p14="http://schemas.microsoft.com/office/powerpoint/2010/main" val="365080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2C8B-B231-7716-7B85-6D8927F21F9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8F57AB4-4DEB-70B2-A561-B490BC6CB6E6}"/>
              </a:ext>
            </a:extLst>
          </p:cNvPr>
          <p:cNvSpPr>
            <a:spLocks noGrp="1"/>
          </p:cNvSpPr>
          <p:nvPr>
            <p:ph type="body" sz="quarter" idx="13"/>
          </p:nvPr>
        </p:nvSpPr>
        <p:spPr/>
        <p:txBody>
          <a:bodyPr/>
          <a:lstStyle/>
          <a:p>
            <a:r>
              <a:rPr lang="de-DE" dirty="0"/>
              <a:t>Welche der Versuche fanden Sie besonders gut und warum? </a:t>
            </a:r>
          </a:p>
        </p:txBody>
      </p:sp>
      <p:graphicFrame>
        <p:nvGraphicFramePr>
          <p:cNvPr id="4" name="Tabelle 3">
            <a:extLst>
              <a:ext uri="{FF2B5EF4-FFF2-40B4-BE49-F238E27FC236}">
                <a16:creationId xmlns:a16="http://schemas.microsoft.com/office/drawing/2014/main" id="{E15CFC75-C862-B61D-B7FF-CCEFD12BFB2E}"/>
              </a:ext>
            </a:extLst>
          </p:cNvPr>
          <p:cNvGraphicFramePr>
            <a:graphicFrameLocks noGrp="1"/>
          </p:cNvGraphicFramePr>
          <p:nvPr>
            <p:extLst>
              <p:ext uri="{D42A27DB-BD31-4B8C-83A1-F6EECF244321}">
                <p14:modId xmlns:p14="http://schemas.microsoft.com/office/powerpoint/2010/main" val="1763571920"/>
              </p:ext>
            </p:extLst>
          </p:nvPr>
        </p:nvGraphicFramePr>
        <p:xfrm>
          <a:off x="141514" y="719137"/>
          <a:ext cx="9002486" cy="3442335"/>
        </p:xfrm>
        <a:graphic>
          <a:graphicData uri="http://schemas.openxmlformats.org/drawingml/2006/table">
            <a:tbl>
              <a:tblPr>
                <a:tableStyleId>{9D7B26C5-4107-4FEC-AEDC-1716B250A1EF}</a:tableStyleId>
              </a:tblPr>
              <a:tblGrid>
                <a:gridCol w="9002486">
                  <a:extLst>
                    <a:ext uri="{9D8B030D-6E8A-4147-A177-3AD203B41FA5}">
                      <a16:colId xmlns:a16="http://schemas.microsoft.com/office/drawing/2014/main" val="3463789277"/>
                    </a:ext>
                  </a:extLst>
                </a:gridCol>
              </a:tblGrid>
              <a:tr h="298604">
                <a:tc>
                  <a:txBody>
                    <a:bodyPr/>
                    <a:lstStyle/>
                    <a:p>
                      <a:pPr algn="l" fontAlgn="b">
                        <a:buNone/>
                      </a:pPr>
                      <a:r>
                        <a:rPr lang="de-DE" sz="1600" b="0" u="none" strike="noStrike" dirty="0">
                          <a:solidFill>
                            <a:schemeClr val="tx1">
                              <a:lumMod val="75000"/>
                              <a:lumOff val="25000"/>
                            </a:schemeClr>
                          </a:solidFill>
                          <a:effectLst/>
                        </a:rPr>
                        <a:t>HFS würde ich besonders hoch bewerten, weil dieser Versuch wir wirklich experimentelle Fähigkeiten anwenden mussten, während wir bei anderen Versuchen meistens mit einer Software oder automatisierten Systemen gearbeitet haben. Dort lag der Schwerpunkt ehr auf der </a:t>
                      </a:r>
                      <a:r>
                        <a:rPr lang="de-DE" sz="1600" b="0" u="none" strike="noStrike" dirty="0" err="1">
                          <a:solidFill>
                            <a:schemeClr val="tx1">
                              <a:lumMod val="75000"/>
                              <a:lumOff val="25000"/>
                            </a:schemeClr>
                          </a:solidFill>
                          <a:effectLst/>
                        </a:rPr>
                        <a:t>Datensanalyse</a:t>
                      </a:r>
                      <a:r>
                        <a:rPr lang="de-DE" sz="1600" b="0" u="none" strike="noStrike" dirty="0">
                          <a:solidFill>
                            <a:schemeClr val="tx1">
                              <a:lumMod val="75000"/>
                              <a:lumOff val="25000"/>
                            </a:schemeClr>
                          </a:solidFill>
                          <a:effectLst/>
                        </a:rPr>
                        <a:t> als auf der eigentlichen experimentellen Durchführung. Außerdem haben wir für diesen Versuch sehr schnell Feedback erhalten. Insgesamt konnte ich durch diesen Kurs und insbesondere durch diesen Versuch meinen begrenzten Hintergrund in der Experimentellen Physik erweitern.</a:t>
                      </a:r>
                      <a:endParaRPr lang="de-DE" sz="16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284682"/>
                  </a:ext>
                </a:extLst>
              </a:tr>
              <a:tr h="105390">
                <a:tc>
                  <a:txBody>
                    <a:bodyPr/>
                    <a:lstStyle/>
                    <a:p>
                      <a:pPr algn="l" fontAlgn="b">
                        <a:buNone/>
                      </a:pPr>
                      <a:r>
                        <a:rPr lang="de-DE" sz="1600" b="0" u="none" strike="noStrike" dirty="0">
                          <a:solidFill>
                            <a:schemeClr val="tx1">
                              <a:lumMod val="75000"/>
                              <a:lumOff val="25000"/>
                            </a:schemeClr>
                          </a:solidFill>
                          <a:effectLst/>
                        </a:rPr>
                        <a:t>Der Versuch zur Hyperfeinstrukturaufspaltung hat mir gut gefallen, da er auf dem Zeeman Versuch aus dem Bachelor aufbaut und man so einen inhaltlichen Zusammenhang hat.</a:t>
                      </a:r>
                      <a:endParaRPr lang="de-DE" sz="16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700422"/>
                  </a:ext>
                </a:extLst>
              </a:tr>
              <a:tr h="298604">
                <a:tc>
                  <a:txBody>
                    <a:bodyPr/>
                    <a:lstStyle/>
                    <a:p>
                      <a:pPr algn="l" fontAlgn="b">
                        <a:buNone/>
                      </a:pPr>
                      <a:r>
                        <a:rPr lang="de-DE" sz="1600" b="0" u="none" strike="noStrike" dirty="0">
                          <a:solidFill>
                            <a:schemeClr val="tx1">
                              <a:lumMod val="75000"/>
                              <a:lumOff val="25000"/>
                            </a:schemeClr>
                          </a:solidFill>
                          <a:effectLst/>
                        </a:rPr>
                        <a:t>Die Versuche wie Siliziumstreifenzähler und Hyperfeinstruktur  waren besonders </a:t>
                      </a:r>
                      <a:r>
                        <a:rPr lang="de-DE" sz="1600" b="0" u="none" strike="noStrike" dirty="0" err="1">
                          <a:solidFill>
                            <a:schemeClr val="tx1">
                              <a:lumMod val="75000"/>
                              <a:lumOff val="25000"/>
                            </a:schemeClr>
                          </a:solidFill>
                          <a:effectLst/>
                        </a:rPr>
                        <a:t>interesannt</a:t>
                      </a:r>
                      <a:r>
                        <a:rPr lang="de-DE" sz="1600" b="0" u="none" strike="noStrike" dirty="0">
                          <a:solidFill>
                            <a:schemeClr val="tx1">
                              <a:lumMod val="75000"/>
                              <a:lumOff val="25000"/>
                            </a:schemeClr>
                          </a:solidFill>
                          <a:effectLst/>
                        </a:rPr>
                        <a:t> wegen der (für Silizium) Relevanz für heutige Detektoren und für Hyperfein, dass man mit relativ simplen Aufbauten komplexe Effekte messen kann.</a:t>
                      </a:r>
                      <a:br>
                        <a:rPr lang="de-DE" sz="1600" b="0" u="none" strike="noStrike" dirty="0">
                          <a:solidFill>
                            <a:schemeClr val="tx1">
                              <a:lumMod val="75000"/>
                              <a:lumOff val="25000"/>
                            </a:schemeClr>
                          </a:solidFill>
                          <a:effectLst/>
                        </a:rPr>
                      </a:br>
                      <a:r>
                        <a:rPr lang="de-DE" sz="1600" b="0" u="none" strike="noStrike" dirty="0">
                          <a:solidFill>
                            <a:schemeClr val="tx1">
                              <a:lumMod val="75000"/>
                              <a:lumOff val="25000"/>
                            </a:schemeClr>
                          </a:solidFill>
                          <a:effectLst/>
                        </a:rPr>
                        <a:t>Grundsätzlich ist der </a:t>
                      </a:r>
                      <a:r>
                        <a:rPr lang="de-DE" sz="1600" b="0" u="none" strike="noStrike" dirty="0" err="1">
                          <a:solidFill>
                            <a:schemeClr val="tx1">
                              <a:lumMod val="75000"/>
                              <a:lumOff val="25000"/>
                            </a:schemeClr>
                          </a:solidFill>
                          <a:effectLst/>
                        </a:rPr>
                        <a:t>Muon</a:t>
                      </a:r>
                      <a:r>
                        <a:rPr lang="de-DE" sz="1600" b="0" u="none" strike="noStrike" dirty="0">
                          <a:solidFill>
                            <a:schemeClr val="tx1">
                              <a:lumMod val="75000"/>
                              <a:lumOff val="25000"/>
                            </a:schemeClr>
                          </a:solidFill>
                          <a:effectLst/>
                        </a:rPr>
                        <a:t> Lebensdauer Versuch auch sehr </a:t>
                      </a:r>
                      <a:r>
                        <a:rPr lang="de-DE" sz="1600" b="0" u="none" strike="noStrike" dirty="0" err="1">
                          <a:solidFill>
                            <a:schemeClr val="tx1">
                              <a:lumMod val="75000"/>
                              <a:lumOff val="25000"/>
                            </a:schemeClr>
                          </a:solidFill>
                          <a:effectLst/>
                        </a:rPr>
                        <a:t>interesannt</a:t>
                      </a:r>
                      <a:r>
                        <a:rPr lang="de-DE" sz="1600" b="0" u="none" strike="noStrike" dirty="0">
                          <a:solidFill>
                            <a:schemeClr val="tx1">
                              <a:lumMod val="75000"/>
                              <a:lumOff val="25000"/>
                            </a:schemeClr>
                          </a:solidFill>
                          <a:effectLst/>
                        </a:rPr>
                        <a:t>, hat aber starke Schwächen</a:t>
                      </a:r>
                      <a:endParaRPr lang="de-DE" sz="16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865088"/>
                  </a:ext>
                </a:extLst>
              </a:tr>
            </a:tbl>
          </a:graphicData>
        </a:graphic>
      </p:graphicFrame>
    </p:spTree>
    <p:extLst>
      <p:ext uri="{BB962C8B-B14F-4D97-AF65-F5344CB8AC3E}">
        <p14:creationId xmlns:p14="http://schemas.microsoft.com/office/powerpoint/2010/main" val="333472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F9D3-208F-1696-E7BA-0C5DF3B1394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C6901C7-1F99-7C3C-A4A4-2F7FDA53A915}"/>
              </a:ext>
            </a:extLst>
          </p:cNvPr>
          <p:cNvSpPr>
            <a:spLocks noGrp="1"/>
          </p:cNvSpPr>
          <p:nvPr>
            <p:ph type="body" sz="quarter" idx="13"/>
          </p:nvPr>
        </p:nvSpPr>
        <p:spPr/>
        <p:txBody>
          <a:bodyPr/>
          <a:lstStyle/>
          <a:p>
            <a:r>
              <a:rPr lang="de-DE" dirty="0"/>
              <a:t>Welche der Versuche haben Schwächen und welche? </a:t>
            </a:r>
          </a:p>
        </p:txBody>
      </p:sp>
      <p:graphicFrame>
        <p:nvGraphicFramePr>
          <p:cNvPr id="4" name="Tabelle 3">
            <a:extLst>
              <a:ext uri="{FF2B5EF4-FFF2-40B4-BE49-F238E27FC236}">
                <a16:creationId xmlns:a16="http://schemas.microsoft.com/office/drawing/2014/main" id="{ED2176D1-B0A6-4EEB-336D-4FE029F0B5DC}"/>
              </a:ext>
            </a:extLst>
          </p:cNvPr>
          <p:cNvGraphicFramePr>
            <a:graphicFrameLocks noGrp="1"/>
          </p:cNvGraphicFramePr>
          <p:nvPr>
            <p:extLst>
              <p:ext uri="{D42A27DB-BD31-4B8C-83A1-F6EECF244321}">
                <p14:modId xmlns:p14="http://schemas.microsoft.com/office/powerpoint/2010/main" val="3297482900"/>
              </p:ext>
            </p:extLst>
          </p:nvPr>
        </p:nvGraphicFramePr>
        <p:xfrm>
          <a:off x="408421" y="672862"/>
          <a:ext cx="8327009" cy="2569845"/>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124486204"/>
                    </a:ext>
                  </a:extLst>
                </a:gridCol>
              </a:tblGrid>
              <a:tr h="507046">
                <a:tc>
                  <a:txBody>
                    <a:bodyPr/>
                    <a:lstStyle/>
                    <a:p>
                      <a:pPr algn="l" fontAlgn="b">
                        <a:buNone/>
                      </a:pPr>
                      <a:r>
                        <a:rPr lang="de-DE" sz="1400" b="0" u="none" strike="noStrike" dirty="0" err="1">
                          <a:effectLst/>
                        </a:rPr>
                        <a:t>Röntgendiffraktometrie</a:t>
                      </a:r>
                      <a:r>
                        <a:rPr lang="de-DE" sz="1400" b="0" u="none" strike="noStrike" dirty="0">
                          <a:effectLst/>
                        </a:rPr>
                        <a:t> besteht zu 90% daraus Gauß-Peaks zu fitten ohne besonderen Mehrwert. </a:t>
                      </a:r>
                      <a:r>
                        <a:rPr lang="de-DE" sz="1400" b="0" u="none" strike="noStrike" dirty="0" err="1">
                          <a:effectLst/>
                        </a:rPr>
                        <a:t>Außerdme</a:t>
                      </a:r>
                      <a:r>
                        <a:rPr lang="de-DE" sz="1400" b="0" u="none" strike="noStrike" dirty="0">
                          <a:effectLst/>
                        </a:rPr>
                        <a:t> ist die Bewertung etwas intransparent, da der ausgefüllte Punktebogen nicht angehangen wird.</a:t>
                      </a:r>
                      <a:br>
                        <a:rPr lang="de-DE" sz="1400" b="0" u="none" strike="noStrike" dirty="0">
                          <a:effectLst/>
                        </a:rPr>
                      </a:br>
                      <a:br>
                        <a:rPr lang="de-DE" sz="1400" b="0" u="none" strike="noStrike" dirty="0">
                          <a:effectLst/>
                        </a:rPr>
                      </a:br>
                      <a:r>
                        <a:rPr lang="de-DE" sz="1400" b="0" u="none" strike="noStrike" dirty="0">
                          <a:effectLst/>
                        </a:rPr>
                        <a:t>Massenspektrometrie funktioniert aufgrund des Gerätes kaum und ist vom Zeitaufwand viel zu viel. Zusätzlich ist der Versuch und die Auswertung nicht besonders interessant, da es auch hier zu 90% aus Gauß-Peaks und vielleicht mal einem Doppel-Gauß besteht. Außerdem ist die Bewertung vom Konzept her anders, da man ein zweites Mal abgeben MUSS.</a:t>
                      </a:r>
                      <a:br>
                        <a:rPr lang="de-DE" sz="1400" b="0" u="none" strike="noStrike" dirty="0">
                          <a:effectLst/>
                        </a:rPr>
                      </a:br>
                      <a:br>
                        <a:rPr lang="de-DE" sz="1400" b="0" u="none" strike="noStrike" dirty="0">
                          <a:effectLst/>
                        </a:rPr>
                      </a:br>
                      <a:r>
                        <a:rPr lang="de-DE" sz="1400" b="0" u="none" strike="noStrike" dirty="0">
                          <a:effectLst/>
                        </a:rPr>
                        <a:t>Michelson-Interferometer ist von der Versuchsdurchführung her sehr </a:t>
                      </a:r>
                      <a:r>
                        <a:rPr lang="de-DE" sz="1400" b="0" u="none" strike="noStrike" dirty="0" err="1">
                          <a:effectLst/>
                        </a:rPr>
                        <a:t>anstregend</a:t>
                      </a:r>
                      <a:r>
                        <a:rPr lang="de-DE" sz="1400" b="0" u="none" strike="noStrike" dirty="0">
                          <a:effectLst/>
                        </a:rPr>
                        <a:t>, da sich aufgrund der Wärme alles ständig verschiebt, vielleicht lässt sich da noch was machen? Außerdem ist die Versuchsbeschreibung (Staatsexamensarbeit) nicht mehr wirklich zeitgemäß.</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172912"/>
                  </a:ext>
                </a:extLst>
              </a:tr>
            </a:tbl>
          </a:graphicData>
        </a:graphic>
      </p:graphicFrame>
    </p:spTree>
    <p:extLst>
      <p:ext uri="{BB962C8B-B14F-4D97-AF65-F5344CB8AC3E}">
        <p14:creationId xmlns:p14="http://schemas.microsoft.com/office/powerpoint/2010/main" val="190326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64F73-8198-BB0A-8D39-12F53DFC0EE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9A9D90F-3D51-A6D4-3993-6E38C43A130B}"/>
              </a:ext>
            </a:extLst>
          </p:cNvPr>
          <p:cNvSpPr>
            <a:spLocks noGrp="1"/>
          </p:cNvSpPr>
          <p:nvPr>
            <p:ph type="body" sz="quarter" idx="13"/>
          </p:nvPr>
        </p:nvSpPr>
        <p:spPr/>
        <p:txBody>
          <a:bodyPr/>
          <a:lstStyle/>
          <a:p>
            <a:r>
              <a:rPr lang="de-DE" dirty="0"/>
              <a:t>Welche der Versuche haben Schwächen und welche? </a:t>
            </a:r>
          </a:p>
        </p:txBody>
      </p:sp>
      <p:graphicFrame>
        <p:nvGraphicFramePr>
          <p:cNvPr id="4" name="Tabelle 3">
            <a:extLst>
              <a:ext uri="{FF2B5EF4-FFF2-40B4-BE49-F238E27FC236}">
                <a16:creationId xmlns:a16="http://schemas.microsoft.com/office/drawing/2014/main" id="{5686959F-4A3B-F929-8E50-5134A76AE69A}"/>
              </a:ext>
            </a:extLst>
          </p:cNvPr>
          <p:cNvGraphicFramePr>
            <a:graphicFrameLocks noGrp="1"/>
          </p:cNvGraphicFramePr>
          <p:nvPr>
            <p:extLst>
              <p:ext uri="{D42A27DB-BD31-4B8C-83A1-F6EECF244321}">
                <p14:modId xmlns:p14="http://schemas.microsoft.com/office/powerpoint/2010/main" val="2706286304"/>
              </p:ext>
            </p:extLst>
          </p:nvPr>
        </p:nvGraphicFramePr>
        <p:xfrm>
          <a:off x="408421" y="672863"/>
          <a:ext cx="8327009" cy="3773805"/>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124486204"/>
                    </a:ext>
                  </a:extLst>
                </a:gridCol>
              </a:tblGrid>
              <a:tr h="3659651">
                <a:tc>
                  <a:txBody>
                    <a:bodyPr/>
                    <a:lstStyle/>
                    <a:p>
                      <a:pPr algn="l" fontAlgn="b">
                        <a:buNone/>
                      </a:pPr>
                      <a:r>
                        <a:rPr lang="de-DE" sz="1300" b="0" u="none" strike="noStrike" dirty="0">
                          <a:effectLst/>
                        </a:rPr>
                        <a:t>Massenspektrometrie:</a:t>
                      </a:r>
                      <a:br>
                        <a:rPr lang="de-DE" sz="1300" b="0" u="none" strike="noStrike" dirty="0">
                          <a:effectLst/>
                        </a:rPr>
                      </a:br>
                      <a:r>
                        <a:rPr lang="de-DE" sz="1300" b="0" u="none" strike="noStrike" dirty="0">
                          <a:effectLst/>
                        </a:rPr>
                        <a:t>Sehr monoton, es werden im Wesentlichen nur Peaks gefittet, aber in viel zu hohem Umfang. Der Lerneffekt ist sehr gering. Eine Erklärung, wie man beim Lösen des LGS zur Identifikation der Stoffe im Gas die Fehler korrekt betrachtet, wäre hilfreich. Der Versuch hat viel zu viele Aufgabenteile, die teilweise keinen Mehrwert haben (</a:t>
                      </a:r>
                      <a:r>
                        <a:rPr lang="de-DE" sz="1300" b="0" u="none" strike="noStrike" dirty="0" err="1">
                          <a:effectLst/>
                        </a:rPr>
                        <a:t>zb</a:t>
                      </a:r>
                      <a:r>
                        <a:rPr lang="de-DE" sz="1300" b="0" u="none" strike="noStrike" dirty="0">
                          <a:effectLst/>
                        </a:rPr>
                        <a:t> Druckuntersuchung).</a:t>
                      </a:r>
                      <a:br>
                        <a:rPr lang="de-DE" sz="1300" b="0" u="none" strike="noStrike" dirty="0">
                          <a:effectLst/>
                        </a:rPr>
                      </a:br>
                      <a:r>
                        <a:rPr lang="de-DE" sz="1300" b="0" u="none" strike="noStrike" dirty="0">
                          <a:effectLst/>
                        </a:rPr>
                        <a:t>Michelson:</a:t>
                      </a:r>
                      <a:br>
                        <a:rPr lang="de-DE" sz="1300" b="0" u="none" strike="noStrike" dirty="0">
                          <a:effectLst/>
                        </a:rPr>
                      </a:br>
                      <a:r>
                        <a:rPr lang="de-DE" sz="1300" b="0" u="none" strike="noStrike" dirty="0">
                          <a:effectLst/>
                        </a:rPr>
                        <a:t>Zu hoher Rechercheaufwand, allein für die Vorbereitung wird erwartet, eine komplette Staatsexamensarbeit gelesen zu haben. Die thematischen Schwerpunkte, die in der </a:t>
                      </a:r>
                      <a:r>
                        <a:rPr lang="de-DE" sz="1300" b="0" u="none" strike="noStrike" dirty="0" err="1">
                          <a:effectLst/>
                        </a:rPr>
                        <a:t>Versichsanleitung</a:t>
                      </a:r>
                      <a:r>
                        <a:rPr lang="de-DE" sz="1300" b="0" u="none" strike="noStrike" dirty="0">
                          <a:effectLst/>
                        </a:rPr>
                        <a:t> gegeben sind, entsprechen nur bedingt dem, was in der Vorbesprechung tatsächlich gefragt ist. Bei der Auswertung wird sehr viel Methodik verlangt, die in den Statistikvorlesungen oder bereitgestellten Materialien gar nicht vermittelt wird. Die Durchführung ist recht Monoton, aber dafür ist die Auswertung interessant.</a:t>
                      </a:r>
                      <a:br>
                        <a:rPr lang="de-DE" sz="1300" b="0" u="none" strike="noStrike" dirty="0">
                          <a:effectLst/>
                        </a:rPr>
                      </a:br>
                      <a:r>
                        <a:rPr lang="de-DE" sz="1300" b="0" u="none" strike="noStrike" dirty="0">
                          <a:effectLst/>
                        </a:rPr>
                        <a:t>Röntgen:</a:t>
                      </a:r>
                      <a:br>
                        <a:rPr lang="de-DE" sz="1300" b="0" u="none" strike="noStrike" dirty="0">
                          <a:effectLst/>
                        </a:rPr>
                      </a:br>
                      <a:r>
                        <a:rPr lang="de-DE" sz="1300" b="0" u="none" strike="noStrike" dirty="0">
                          <a:effectLst/>
                        </a:rPr>
                        <a:t>Ggf. ebenfalls etwas zu viele Versuchsteile, hat aber eigene Methodik, die in den anderen Versuchen nicht vorkommt, daher interessanter.</a:t>
                      </a:r>
                      <a:br>
                        <a:rPr lang="de-DE" sz="1300" b="0" u="none" strike="noStrike" dirty="0">
                          <a:effectLst/>
                        </a:rPr>
                      </a:br>
                      <a:br>
                        <a:rPr lang="de-DE" sz="1300" b="0" u="none" strike="noStrike" dirty="0">
                          <a:effectLst/>
                        </a:rPr>
                      </a:br>
                      <a:r>
                        <a:rPr lang="de-DE" sz="1300" b="0" u="none" strike="noStrike" dirty="0">
                          <a:effectLst/>
                        </a:rPr>
                        <a:t>Compton und Zeeman zeitlich deutlich besser machbar als der Rest, insbesondere Zeeman ist gut händelbar.</a:t>
                      </a:r>
                      <a:br>
                        <a:rPr lang="de-DE" sz="1300" b="0" u="none" strike="noStrike" dirty="0">
                          <a:effectLst/>
                        </a:rPr>
                      </a:br>
                      <a:br>
                        <a:rPr lang="de-DE" sz="1300" b="0" u="none" strike="noStrike" dirty="0">
                          <a:effectLst/>
                        </a:rPr>
                      </a:br>
                      <a:r>
                        <a:rPr lang="de-DE" sz="1300" b="0" u="none" strike="noStrike" dirty="0">
                          <a:effectLst/>
                        </a:rPr>
                        <a:t>Insgesamt macht man in vielen Versuchen in der Auswertung das gleiche, was sehr Monoton ist und wenig Mehrwert hat.</a:t>
                      </a:r>
                      <a:endParaRPr lang="de-DE" sz="13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903820"/>
                  </a:ext>
                </a:extLst>
              </a:tr>
            </a:tbl>
          </a:graphicData>
        </a:graphic>
      </p:graphicFrame>
    </p:spTree>
    <p:extLst>
      <p:ext uri="{BB962C8B-B14F-4D97-AF65-F5344CB8AC3E}">
        <p14:creationId xmlns:p14="http://schemas.microsoft.com/office/powerpoint/2010/main" val="161632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FB2D31D-A1AA-63AE-C58A-D2CD3B6575CB}"/>
              </a:ext>
            </a:extLst>
          </p:cNvPr>
          <p:cNvSpPr>
            <a:spLocks noGrp="1"/>
          </p:cNvSpPr>
          <p:nvPr>
            <p:ph type="body" sz="quarter" idx="13"/>
          </p:nvPr>
        </p:nvSpPr>
        <p:spPr/>
        <p:txBody>
          <a:bodyPr/>
          <a:lstStyle/>
          <a:p>
            <a:r>
              <a:rPr lang="de-DE" dirty="0"/>
              <a:t>Umfrage Antworten</a:t>
            </a:r>
          </a:p>
        </p:txBody>
      </p:sp>
      <p:pic>
        <p:nvPicPr>
          <p:cNvPr id="3" name="Grafik 2">
            <a:extLst>
              <a:ext uri="{FF2B5EF4-FFF2-40B4-BE49-F238E27FC236}">
                <a16:creationId xmlns:a16="http://schemas.microsoft.com/office/drawing/2014/main" id="{4F4B445B-F972-6D69-4133-3A58125CA37E}"/>
              </a:ext>
            </a:extLst>
          </p:cNvPr>
          <p:cNvPicPr>
            <a:picLocks noChangeAspect="1"/>
          </p:cNvPicPr>
          <p:nvPr/>
        </p:nvPicPr>
        <p:blipFill>
          <a:blip r:embed="rId2"/>
          <a:stretch>
            <a:fillRect/>
          </a:stretch>
        </p:blipFill>
        <p:spPr>
          <a:xfrm>
            <a:off x="166255" y="672862"/>
            <a:ext cx="8894618" cy="3680722"/>
          </a:xfrm>
          <a:prstGeom prst="rect">
            <a:avLst/>
          </a:prstGeom>
        </p:spPr>
      </p:pic>
      <p:sp>
        <p:nvSpPr>
          <p:cNvPr id="4" name="Textfeld 3">
            <a:extLst>
              <a:ext uri="{FF2B5EF4-FFF2-40B4-BE49-F238E27FC236}">
                <a16:creationId xmlns:a16="http://schemas.microsoft.com/office/drawing/2014/main" id="{DBE8400E-80FD-9565-05AA-524AC5121BD1}"/>
              </a:ext>
            </a:extLst>
          </p:cNvPr>
          <p:cNvSpPr txBox="1"/>
          <p:nvPr/>
        </p:nvSpPr>
        <p:spPr>
          <a:xfrm>
            <a:off x="4750937" y="102551"/>
            <a:ext cx="414728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de-DE" dirty="0"/>
              <a:t>Immer: 1 = sehr gut bis 5 = mangelhaft</a:t>
            </a:r>
          </a:p>
        </p:txBody>
      </p:sp>
    </p:spTree>
    <p:extLst>
      <p:ext uri="{BB962C8B-B14F-4D97-AF65-F5344CB8AC3E}">
        <p14:creationId xmlns:p14="http://schemas.microsoft.com/office/powerpoint/2010/main" val="153450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08B3-8411-6C55-54F9-F717CC28FF4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7161903-D1CE-23F5-C5B8-9C0617234CA5}"/>
              </a:ext>
            </a:extLst>
          </p:cNvPr>
          <p:cNvSpPr>
            <a:spLocks noGrp="1"/>
          </p:cNvSpPr>
          <p:nvPr>
            <p:ph type="body" sz="quarter" idx="13"/>
          </p:nvPr>
        </p:nvSpPr>
        <p:spPr/>
        <p:txBody>
          <a:bodyPr/>
          <a:lstStyle/>
          <a:p>
            <a:r>
              <a:rPr lang="de-DE" dirty="0"/>
              <a:t>Welche der Versuche haben Schwächen und welche? </a:t>
            </a:r>
          </a:p>
        </p:txBody>
      </p:sp>
      <p:graphicFrame>
        <p:nvGraphicFramePr>
          <p:cNvPr id="4" name="Tabelle 3">
            <a:extLst>
              <a:ext uri="{FF2B5EF4-FFF2-40B4-BE49-F238E27FC236}">
                <a16:creationId xmlns:a16="http://schemas.microsoft.com/office/drawing/2014/main" id="{C3520365-C128-2A18-7BD1-B1F3FEF98963}"/>
              </a:ext>
            </a:extLst>
          </p:cNvPr>
          <p:cNvGraphicFramePr>
            <a:graphicFrameLocks noGrp="1"/>
          </p:cNvGraphicFramePr>
          <p:nvPr>
            <p:extLst>
              <p:ext uri="{D42A27DB-BD31-4B8C-83A1-F6EECF244321}">
                <p14:modId xmlns:p14="http://schemas.microsoft.com/office/powerpoint/2010/main" val="3825789632"/>
              </p:ext>
            </p:extLst>
          </p:nvPr>
        </p:nvGraphicFramePr>
        <p:xfrm>
          <a:off x="408495" y="1168671"/>
          <a:ext cx="8327009" cy="2815044"/>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124486204"/>
                    </a:ext>
                  </a:extLst>
                </a:gridCol>
              </a:tblGrid>
              <a:tr h="362706">
                <a:tc>
                  <a:txBody>
                    <a:bodyPr/>
                    <a:lstStyle/>
                    <a:p>
                      <a:pPr algn="l" fontAlgn="b">
                        <a:buNone/>
                      </a:pPr>
                      <a:r>
                        <a:rPr lang="de-DE" sz="1400" b="0" u="none" strike="noStrike" dirty="0">
                          <a:effectLst/>
                        </a:rPr>
                        <a:t>FP 16, ob man in der Lage ist den Versuch in dem zeitlichen Rahmen durchführen kann, ist von der Leistung einer Pumpe abhängig. Die Programmanleitung ist für eine andere Programmversion als für das vorhandene Programm. Starke Wiederholung in der Auswertung, die auch unverhältnismäßig Zeitintensiv ist. Keine genaue Darstellung der Anforderungen in der Anleitung.</a:t>
                      </a:r>
                      <a:br>
                        <a:rPr lang="de-DE" sz="1400" b="0" u="none" strike="noStrike" dirty="0">
                          <a:effectLst/>
                        </a:rPr>
                      </a:br>
                      <a:r>
                        <a:rPr lang="de-DE" sz="1400" b="0" u="none" strike="noStrike" dirty="0">
                          <a:effectLst/>
                        </a:rPr>
                        <a:t>Zeeman: Das keine guten Ergebnisse mit dem Aufbau möglich sind.</a:t>
                      </a:r>
                      <a:br>
                        <a:rPr lang="de-DE" sz="1400" b="0" u="none" strike="noStrike" dirty="0">
                          <a:effectLst/>
                        </a:rPr>
                      </a:br>
                      <a:r>
                        <a:rPr lang="de-DE" sz="1400" b="0" u="none" strike="noStrike" dirty="0">
                          <a:effectLst/>
                        </a:rPr>
                        <a:t>Michelson: zeitlicher Aufwand der Auswertung war im Vergleich zu den anderen Versuchen, Massenspektrometer ausgenommen, </a:t>
                      </a:r>
                      <a:r>
                        <a:rPr lang="de-DE" sz="1400" b="0" u="none" strike="noStrike" dirty="0" err="1">
                          <a:effectLst/>
                        </a:rPr>
                        <a:t>unfassbat</a:t>
                      </a:r>
                      <a:r>
                        <a:rPr lang="de-DE" sz="1400" b="0" u="none" strike="noStrike" dirty="0">
                          <a:effectLst/>
                        </a:rPr>
                        <a:t> groß. Der Versuchsaufbau wirkt stark veraltet</a:t>
                      </a:r>
                      <a:br>
                        <a:rPr lang="de-DE" sz="1400" b="0" u="none" strike="noStrike" dirty="0">
                          <a:effectLst/>
                        </a:rPr>
                      </a:br>
                      <a:r>
                        <a:rPr lang="de-DE" sz="1400" b="0" u="none" strike="noStrike" dirty="0">
                          <a:effectLst/>
                        </a:rPr>
                        <a:t>FP 15: </a:t>
                      </a:r>
                      <a:r>
                        <a:rPr lang="de-DE" sz="1400" b="0" u="none" strike="noStrike" dirty="0" err="1">
                          <a:effectLst/>
                        </a:rPr>
                        <a:t>Intransperenz</a:t>
                      </a:r>
                      <a:r>
                        <a:rPr lang="de-DE" sz="1400" b="0" u="none" strike="noStrike" dirty="0">
                          <a:effectLst/>
                        </a:rPr>
                        <a:t> der Ansprüche und der Bewertung</a:t>
                      </a:r>
                      <a:endParaRPr lang="de-DE"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858461"/>
                  </a:ext>
                </a:extLst>
              </a:tr>
              <a:tr h="477632">
                <a:tc>
                  <a:txBody>
                    <a:bodyPr/>
                    <a:lstStyle/>
                    <a:p>
                      <a:pPr algn="l" fontAlgn="b">
                        <a:buNone/>
                      </a:pPr>
                      <a:r>
                        <a:rPr lang="de-DE" dirty="0"/>
                        <a:t>FP15, da der letzte Versuchsteil keine Messung ist, sondern man bekommt Messdaten gegeben. Heißt man hat keine praktischen Elemente sondern man soll stumpf mit irgendwelchen Messdaten arbeiten.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156475"/>
                  </a:ext>
                </a:extLst>
              </a:tr>
              <a:tr h="621007">
                <a:tc>
                  <a:txBody>
                    <a:bodyPr/>
                    <a:lstStyle/>
                    <a:p>
                      <a:pPr algn="l" fontAlgn="b">
                        <a:buNone/>
                      </a:pPr>
                      <a:r>
                        <a:rPr lang="de-DE" dirty="0"/>
                        <a:t>der </a:t>
                      </a:r>
                      <a:r>
                        <a:rPr lang="de-DE" dirty="0" err="1"/>
                        <a:t>Oberflächenplasmonenversuch</a:t>
                      </a:r>
                      <a:r>
                        <a:rPr lang="de-DE" dirty="0"/>
                        <a:t> hat eine schlechte Beschreibung und die Herstellung der Prismen ist sehr zeitaufwendig insbesondere  wenn man 6 Prismen beschichten muss.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484278"/>
                  </a:ext>
                </a:extLst>
              </a:tr>
            </a:tbl>
          </a:graphicData>
        </a:graphic>
      </p:graphicFrame>
    </p:spTree>
    <p:extLst>
      <p:ext uri="{BB962C8B-B14F-4D97-AF65-F5344CB8AC3E}">
        <p14:creationId xmlns:p14="http://schemas.microsoft.com/office/powerpoint/2010/main" val="30219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83D70D-E594-7AF6-6C39-A64814DDF6BB}"/>
              </a:ext>
            </a:extLst>
          </p:cNvPr>
          <p:cNvSpPr>
            <a:spLocks noGrp="1"/>
          </p:cNvSpPr>
          <p:nvPr>
            <p:ph type="body" sz="quarter" idx="13"/>
          </p:nvPr>
        </p:nvSpPr>
        <p:spPr/>
        <p:txBody>
          <a:bodyPr/>
          <a:lstStyle/>
          <a:p>
            <a:r>
              <a:rPr lang="de-DE" dirty="0"/>
              <a:t>Welche der Versuche haben Schwächen und welche? </a:t>
            </a:r>
          </a:p>
        </p:txBody>
      </p:sp>
      <p:graphicFrame>
        <p:nvGraphicFramePr>
          <p:cNvPr id="4" name="Tabelle 3">
            <a:extLst>
              <a:ext uri="{FF2B5EF4-FFF2-40B4-BE49-F238E27FC236}">
                <a16:creationId xmlns:a16="http://schemas.microsoft.com/office/drawing/2014/main" id="{1B8130AC-FB77-6C13-E4F2-62D7CEA9BD56}"/>
              </a:ext>
            </a:extLst>
          </p:cNvPr>
          <p:cNvGraphicFramePr>
            <a:graphicFrameLocks noGrp="1"/>
          </p:cNvGraphicFramePr>
          <p:nvPr>
            <p:extLst>
              <p:ext uri="{D42A27DB-BD31-4B8C-83A1-F6EECF244321}">
                <p14:modId xmlns:p14="http://schemas.microsoft.com/office/powerpoint/2010/main" val="2842046509"/>
              </p:ext>
            </p:extLst>
          </p:nvPr>
        </p:nvGraphicFramePr>
        <p:xfrm>
          <a:off x="408570" y="781312"/>
          <a:ext cx="8327009" cy="3238500"/>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124486204"/>
                    </a:ext>
                  </a:extLst>
                </a:gridCol>
              </a:tblGrid>
              <a:tr h="294621">
                <a:tc>
                  <a:txBody>
                    <a:bodyPr/>
                    <a:lstStyle/>
                    <a:p>
                      <a:pPr algn="l" fontAlgn="b">
                        <a:buNone/>
                      </a:pPr>
                      <a:r>
                        <a:rPr lang="de-DE" sz="1400" b="0" u="none" strike="noStrike" dirty="0">
                          <a:solidFill>
                            <a:schemeClr val="tx1">
                              <a:lumMod val="75000"/>
                              <a:lumOff val="25000"/>
                            </a:schemeClr>
                          </a:solidFill>
                          <a:effectLst/>
                        </a:rPr>
                        <a:t>Den </a:t>
                      </a:r>
                      <a:r>
                        <a:rPr lang="de-DE" sz="1400" b="0" u="none" strike="noStrike" dirty="0" err="1">
                          <a:solidFill>
                            <a:schemeClr val="tx1">
                              <a:lumMod val="75000"/>
                              <a:lumOff val="25000"/>
                            </a:schemeClr>
                          </a:solidFill>
                          <a:effectLst/>
                        </a:rPr>
                        <a:t>Muonlebensdauer</a:t>
                      </a:r>
                      <a:r>
                        <a:rPr lang="de-DE" sz="1400" b="0" u="none" strike="noStrike" dirty="0">
                          <a:solidFill>
                            <a:schemeClr val="tx1">
                              <a:lumMod val="75000"/>
                              <a:lumOff val="25000"/>
                            </a:schemeClr>
                          </a:solidFill>
                          <a:effectLst/>
                        </a:rPr>
                        <a:t>-Versuch fand ich am schwächsten, weil ein Teil des Geräts, Delay-Box nicht richtig funktioniert hat.</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16073"/>
                  </a:ext>
                </a:extLst>
              </a:tr>
              <a:tr h="103984">
                <a:tc>
                  <a:txBody>
                    <a:bodyPr/>
                    <a:lstStyle/>
                    <a:p>
                      <a:pPr algn="l" fontAlgn="b">
                        <a:buNone/>
                      </a:pPr>
                      <a:r>
                        <a:rPr lang="de-DE" sz="1400" b="0" u="none" strike="noStrike" dirty="0">
                          <a:solidFill>
                            <a:schemeClr val="tx1">
                              <a:lumMod val="75000"/>
                              <a:lumOff val="25000"/>
                            </a:schemeClr>
                          </a:solidFill>
                          <a:effectLst/>
                        </a:rPr>
                        <a:t>Der Versuch zur Messung der Lebensdauer von Myonen funktioniert zur Hälfte nicht, da die Geräte kaputt sind. Außerdem ist der/die Betreuer/in nicht vertraut genug mit den Geräten und dem Versuch.</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586080"/>
                  </a:ext>
                </a:extLst>
              </a:tr>
              <a:tr h="294621">
                <a:tc>
                  <a:txBody>
                    <a:bodyPr/>
                    <a:lstStyle/>
                    <a:p>
                      <a:pPr algn="l" fontAlgn="b">
                        <a:buNone/>
                      </a:pPr>
                      <a:r>
                        <a:rPr lang="de-DE" sz="1400" b="0" u="none" strike="noStrike" dirty="0">
                          <a:solidFill>
                            <a:schemeClr val="tx1">
                              <a:lumMod val="75000"/>
                              <a:lumOff val="25000"/>
                            </a:schemeClr>
                          </a:solidFill>
                          <a:effectLst/>
                        </a:rPr>
                        <a:t>Beim </a:t>
                      </a:r>
                      <a:r>
                        <a:rPr lang="de-DE" sz="1400" b="0" u="none" strike="noStrike" dirty="0" err="1">
                          <a:solidFill>
                            <a:schemeClr val="tx1">
                              <a:lumMod val="75000"/>
                              <a:lumOff val="25000"/>
                            </a:schemeClr>
                          </a:solidFill>
                          <a:effectLst/>
                        </a:rPr>
                        <a:t>Muon</a:t>
                      </a:r>
                      <a:r>
                        <a:rPr lang="de-DE" sz="1400" b="0" u="none" strike="noStrike" dirty="0">
                          <a:solidFill>
                            <a:schemeClr val="tx1">
                              <a:lumMod val="75000"/>
                              <a:lumOff val="25000"/>
                            </a:schemeClr>
                          </a:solidFill>
                          <a:effectLst/>
                        </a:rPr>
                        <a:t> Lebensdauerversuch ist ein großer Teil der Ausleseelektronik grundsätzlich einfach kaputt, weshalb manche Messungen einfach nicht möglich sind. Die Betreuung war außerdem auch etwas schwierig, es würde helfen wenn Versuchsbetreuer sich selber intensiv mit dem Aufbau beschäftigt haben.</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Beim Versuch zur Messung der komplexen Brechungsindex sind die Proben alle sehr alt, verkratzt und oxidiert, weshalb die bestimmten Werte teilweise jenseits von gut und böse liegen, neue Proben wären hier sehr hilfreich.</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70042"/>
                  </a:ext>
                </a:extLst>
              </a:tr>
              <a:tr h="294621">
                <a:tc>
                  <a:txBody>
                    <a:bodyPr/>
                    <a:lstStyle/>
                    <a:p>
                      <a:pPr algn="l" fontAlgn="b">
                        <a:buNone/>
                      </a:pPr>
                      <a:r>
                        <a:rPr lang="de-DE" sz="1400" b="0" u="none" strike="noStrike" dirty="0">
                          <a:solidFill>
                            <a:schemeClr val="tx1">
                              <a:lumMod val="75000"/>
                              <a:lumOff val="25000"/>
                            </a:schemeClr>
                          </a:solidFill>
                          <a:effectLst/>
                        </a:rPr>
                        <a:t>FP - 6 Lebensdauer von Myonen &lt;- kaputte Logikeinheiten (dadurch Teilversuche nicht möglich)</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FP - 9 Komplexer Brechungsindex &lt;- verschmutze Proben (keine Ergebnisse möglich)</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011169"/>
                  </a:ext>
                </a:extLst>
              </a:tr>
            </a:tbl>
          </a:graphicData>
        </a:graphic>
      </p:graphicFrame>
    </p:spTree>
    <p:extLst>
      <p:ext uri="{BB962C8B-B14F-4D97-AF65-F5344CB8AC3E}">
        <p14:creationId xmlns:p14="http://schemas.microsoft.com/office/powerpoint/2010/main" val="401026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448095-CB0F-FD61-B23D-283A1645DE23}"/>
              </a:ext>
            </a:extLst>
          </p:cNvPr>
          <p:cNvSpPr>
            <a:spLocks noGrp="1"/>
          </p:cNvSpPr>
          <p:nvPr>
            <p:ph type="body" sz="quarter" idx="13"/>
          </p:nvPr>
        </p:nvSpPr>
        <p:spPr/>
        <p:txBody>
          <a:bodyPr/>
          <a:lstStyle/>
          <a:p>
            <a:r>
              <a:rPr lang="de-DE" dirty="0"/>
              <a:t>Wie beurteilen Sie die Homogenität Versuche in Beschreibung, Durchführung und Bewertung</a:t>
            </a:r>
          </a:p>
        </p:txBody>
      </p:sp>
      <p:graphicFrame>
        <p:nvGraphicFramePr>
          <p:cNvPr id="4" name="Tabelle 3">
            <a:extLst>
              <a:ext uri="{FF2B5EF4-FFF2-40B4-BE49-F238E27FC236}">
                <a16:creationId xmlns:a16="http://schemas.microsoft.com/office/drawing/2014/main" id="{374E416A-27EA-099C-571B-0F1E0F1D9030}"/>
              </a:ext>
            </a:extLst>
          </p:cNvPr>
          <p:cNvGraphicFramePr>
            <a:graphicFrameLocks noGrp="1"/>
          </p:cNvGraphicFramePr>
          <p:nvPr>
            <p:extLst>
              <p:ext uri="{D42A27DB-BD31-4B8C-83A1-F6EECF244321}">
                <p14:modId xmlns:p14="http://schemas.microsoft.com/office/powerpoint/2010/main" val="91679098"/>
              </p:ext>
            </p:extLst>
          </p:nvPr>
        </p:nvGraphicFramePr>
        <p:xfrm>
          <a:off x="408421" y="1074820"/>
          <a:ext cx="8327009" cy="2569845"/>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748201684"/>
                    </a:ext>
                  </a:extLst>
                </a:gridCol>
              </a:tblGrid>
              <a:tr h="514019">
                <a:tc>
                  <a:txBody>
                    <a:bodyPr/>
                    <a:lstStyle/>
                    <a:p>
                      <a:pPr algn="l" fontAlgn="b">
                        <a:buNone/>
                      </a:pPr>
                      <a:r>
                        <a:rPr lang="de-DE" sz="1400" b="0" u="none" strike="noStrike" dirty="0">
                          <a:effectLst/>
                        </a:rPr>
                        <a:t>Das ist das größte Problem im FP, dass sich die Versuche in allen Dingen, abhängig vom Betreuer unterscheiden. Die Zeit für die Versuchsdurchführung schwankt zwischen 3 Stunden und 9 Stunden (Michelson, Massenspektrometrie), sodass man nicht einmal Zeit hat Mittags essen zu gehen. </a:t>
                      </a:r>
                      <a:br>
                        <a:rPr lang="de-DE" sz="1400" b="0" u="none" strike="noStrike" dirty="0">
                          <a:effectLst/>
                        </a:rPr>
                      </a:br>
                      <a:r>
                        <a:rPr lang="de-DE" sz="1400" b="0" u="none" strike="noStrike" dirty="0">
                          <a:effectLst/>
                        </a:rPr>
                        <a:t>Gleiches gilt auch für den Aufwand der Auswertung. Dies schwankt auch zwischen etwa 8-10 Stunden und 40+ Stunden, besonders wenn es eben nicht ausgereifte oder sogar kaputte Geräte sind muss man sehr viel Zeit investieren um irgendwie aus dem Rauschen noch etwas rauszuholen, am oberen Ende finden sich hier besonders Michelson-Interferometer und Massenspektrometrie. Die anderen Versuche sind näherungsweise in der </a:t>
                      </a:r>
                      <a:r>
                        <a:rPr lang="de-DE" sz="1400" b="0" u="none" strike="noStrike" dirty="0" err="1">
                          <a:effectLst/>
                        </a:rPr>
                        <a:t>angesetzen</a:t>
                      </a:r>
                      <a:r>
                        <a:rPr lang="de-DE" sz="1400" b="0" u="none" strike="noStrike" dirty="0">
                          <a:effectLst/>
                        </a:rPr>
                        <a:t> Zeit machbar.</a:t>
                      </a:r>
                      <a:br>
                        <a:rPr lang="de-DE" sz="1400" b="0" u="none" strike="noStrike" dirty="0">
                          <a:effectLst/>
                        </a:rPr>
                      </a:br>
                      <a:r>
                        <a:rPr lang="de-DE" sz="1400" b="0" u="none" strike="noStrike" dirty="0">
                          <a:effectLst/>
                        </a:rPr>
                        <a:t>Die </a:t>
                      </a:r>
                      <a:r>
                        <a:rPr lang="de-DE" sz="1400" b="0" u="none" strike="noStrike" dirty="0" err="1">
                          <a:effectLst/>
                        </a:rPr>
                        <a:t>Bewertunsgkriterien</a:t>
                      </a:r>
                      <a:r>
                        <a:rPr lang="de-DE" sz="1400" b="0" u="none" strike="noStrike" dirty="0">
                          <a:effectLst/>
                        </a:rPr>
                        <a:t> unterscheiden sich auch stark zwischen Betreuern besonders bei den Formalia gibt es zu große Unterschiede um sich </a:t>
                      </a:r>
                      <a:r>
                        <a:rPr lang="de-DE" sz="1400" b="0" u="none" strike="noStrike" dirty="0" err="1">
                          <a:effectLst/>
                        </a:rPr>
                        <a:t>jedesmal</a:t>
                      </a:r>
                      <a:r>
                        <a:rPr lang="de-DE" sz="1400" b="0" u="none" strike="noStrike" dirty="0">
                          <a:effectLst/>
                        </a:rPr>
                        <a:t> ausreichend anzupassen. Auch die Auslegung der Punktetabelle ist teils sehr unterschiedlich (teilweise gibt es bei Kleinigkeiten schon große Punktabzüge und teilweise gibt es für nichts Punktabzug).</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030943"/>
                  </a:ext>
                </a:extLst>
              </a:tr>
            </a:tbl>
          </a:graphicData>
        </a:graphic>
      </p:graphicFrame>
    </p:spTree>
    <p:extLst>
      <p:ext uri="{BB962C8B-B14F-4D97-AF65-F5344CB8AC3E}">
        <p14:creationId xmlns:p14="http://schemas.microsoft.com/office/powerpoint/2010/main" val="69738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A47B-E57D-E104-FDB6-A7FC23109A8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CCA6D2F-EBC6-6FF4-B0CA-8DA65077C82F}"/>
              </a:ext>
            </a:extLst>
          </p:cNvPr>
          <p:cNvSpPr>
            <a:spLocks noGrp="1"/>
          </p:cNvSpPr>
          <p:nvPr>
            <p:ph type="body" sz="quarter" idx="13"/>
          </p:nvPr>
        </p:nvSpPr>
        <p:spPr/>
        <p:txBody>
          <a:bodyPr/>
          <a:lstStyle/>
          <a:p>
            <a:r>
              <a:rPr lang="de-DE" dirty="0"/>
              <a:t>Wie beurteilen Sie die Homogenität Versuche in Beschreibung, Durchführung und Bewertung</a:t>
            </a:r>
          </a:p>
        </p:txBody>
      </p:sp>
      <p:graphicFrame>
        <p:nvGraphicFramePr>
          <p:cNvPr id="4" name="Tabelle 3">
            <a:extLst>
              <a:ext uri="{FF2B5EF4-FFF2-40B4-BE49-F238E27FC236}">
                <a16:creationId xmlns:a16="http://schemas.microsoft.com/office/drawing/2014/main" id="{609B5005-E127-10B4-BF55-BA022F293772}"/>
              </a:ext>
            </a:extLst>
          </p:cNvPr>
          <p:cNvGraphicFramePr>
            <a:graphicFrameLocks noGrp="1"/>
          </p:cNvGraphicFramePr>
          <p:nvPr>
            <p:extLst>
              <p:ext uri="{D42A27DB-BD31-4B8C-83A1-F6EECF244321}">
                <p14:modId xmlns:p14="http://schemas.microsoft.com/office/powerpoint/2010/main" val="17308054"/>
              </p:ext>
            </p:extLst>
          </p:nvPr>
        </p:nvGraphicFramePr>
        <p:xfrm>
          <a:off x="408421" y="1074820"/>
          <a:ext cx="8327009" cy="2999148"/>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748201684"/>
                    </a:ext>
                  </a:extLst>
                </a:gridCol>
              </a:tblGrid>
              <a:tr h="498207">
                <a:tc>
                  <a:txBody>
                    <a:bodyPr/>
                    <a:lstStyle/>
                    <a:p>
                      <a:pPr algn="l" fontAlgn="b">
                        <a:buNone/>
                      </a:pPr>
                      <a:r>
                        <a:rPr lang="de-DE" sz="1400" b="0" u="none" strike="noStrike" dirty="0">
                          <a:effectLst/>
                        </a:rPr>
                        <a:t>Es war teilweise extrem </a:t>
                      </a:r>
                      <a:r>
                        <a:rPr lang="de-DE" sz="1400" b="0" u="none" strike="noStrike" dirty="0" err="1">
                          <a:effectLst/>
                        </a:rPr>
                        <a:t>unterschliedlich</a:t>
                      </a:r>
                      <a:r>
                        <a:rPr lang="de-DE" sz="1400" b="0" u="none" strike="noStrike" dirty="0">
                          <a:effectLst/>
                        </a:rPr>
                        <a:t>. Manche Versuche waren vom Programmieren ok, andere haben die vollen 2 Wochen Protokollzeit in Anspruch genommen. Bei manchen Experimenten gab es sehr viele Teilaufgaben, die alle einzeln schon unglaublich zeitaufwändig waren. Bei einem Experiment wurden die Punkte für die Nachbesprechung eingetragen ohne dass diese jemals stattgefunden hätte, bei einem Experiment war die Nachbesprechung beendet nachdem wir gefragt wurden, ob wir Fragen haben und bei anderen wurde eine Stunde lang jeder Kommentar zum Protokoll nochmal besprochen. Bei einem Experiment war die Kommentierung besonders pingelig, dafür konnte dort aber jede Gruppe das Protokoll danach nochmal überarbeiten und dann wurde bewertet.</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17122"/>
                  </a:ext>
                </a:extLst>
              </a:tr>
              <a:tr h="365999">
                <a:tc>
                  <a:txBody>
                    <a:bodyPr/>
                    <a:lstStyle/>
                    <a:p>
                      <a:pPr algn="l" fontAlgn="b">
                        <a:buNone/>
                      </a:pPr>
                      <a:r>
                        <a:rPr lang="de-DE" sz="1400" b="0" u="none" strike="noStrike" dirty="0">
                          <a:effectLst/>
                        </a:rPr>
                        <a:t>Zeeman Versuch eignet sich aufgrund der im Vergleich etwas einfacheren Durchführung und Auswertung als Einstieg</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210224"/>
                  </a:ext>
                </a:extLst>
              </a:tr>
              <a:tr h="403219">
                <a:tc>
                  <a:txBody>
                    <a:bodyPr/>
                    <a:lstStyle/>
                    <a:p>
                      <a:pPr algn="l" fontAlgn="b">
                        <a:buNone/>
                      </a:pPr>
                      <a:r>
                        <a:rPr lang="de-DE" sz="1400" b="0" i="0" u="none" strike="noStrike" dirty="0">
                          <a:effectLst/>
                          <a:latin typeface="Arial" panose="020B0604020202020204" pitchFamily="34" charset="0"/>
                        </a:rPr>
                        <a:t>Die Bewertung ist nicht einheitlich. Dadurch werden "Fehler" bei manchen Tutoren angestrichen und bei anderen nicht und als Student weiß man nicht auf welche Formalien man sich richten soll.</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785759"/>
                  </a:ext>
                </a:extLst>
              </a:tr>
              <a:tr h="410253">
                <a:tc>
                  <a:txBody>
                    <a:bodyPr/>
                    <a:lstStyle/>
                    <a:p>
                      <a:pPr algn="l" fontAlgn="b">
                        <a:buNone/>
                      </a:pPr>
                      <a:r>
                        <a:rPr lang="de-DE" sz="1400" b="0" i="0" u="none" strike="noStrike" dirty="0">
                          <a:effectLst/>
                          <a:latin typeface="Arial" panose="020B0604020202020204" pitchFamily="34" charset="0"/>
                        </a:rPr>
                        <a:t>teilweise große Unterschiede in Herangehensweise und auch Qualität, aber die meisten waren ok</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201787"/>
                  </a:ext>
                </a:extLst>
              </a:tr>
            </a:tbl>
          </a:graphicData>
        </a:graphic>
      </p:graphicFrame>
    </p:spTree>
    <p:extLst>
      <p:ext uri="{BB962C8B-B14F-4D97-AF65-F5344CB8AC3E}">
        <p14:creationId xmlns:p14="http://schemas.microsoft.com/office/powerpoint/2010/main" val="264183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A3167-7319-B265-023D-D3194141C54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337EF2F-5A81-1D1C-3244-8DAD95DB713A}"/>
              </a:ext>
            </a:extLst>
          </p:cNvPr>
          <p:cNvSpPr>
            <a:spLocks noGrp="1"/>
          </p:cNvSpPr>
          <p:nvPr>
            <p:ph type="body" sz="quarter" idx="13"/>
          </p:nvPr>
        </p:nvSpPr>
        <p:spPr/>
        <p:txBody>
          <a:bodyPr/>
          <a:lstStyle/>
          <a:p>
            <a:r>
              <a:rPr lang="de-DE" dirty="0"/>
              <a:t>Wie beurteilen Sie die Homogenität Versuche in Beschreibung, Durchführung und Bewertung</a:t>
            </a:r>
          </a:p>
        </p:txBody>
      </p:sp>
      <p:graphicFrame>
        <p:nvGraphicFramePr>
          <p:cNvPr id="4" name="Tabelle 3">
            <a:extLst>
              <a:ext uri="{FF2B5EF4-FFF2-40B4-BE49-F238E27FC236}">
                <a16:creationId xmlns:a16="http://schemas.microsoft.com/office/drawing/2014/main" id="{815B5F8E-54C2-5FC1-E55D-E4B4E575DBC5}"/>
              </a:ext>
            </a:extLst>
          </p:cNvPr>
          <p:cNvGraphicFramePr>
            <a:graphicFrameLocks noGrp="1"/>
          </p:cNvGraphicFramePr>
          <p:nvPr>
            <p:extLst>
              <p:ext uri="{D42A27DB-BD31-4B8C-83A1-F6EECF244321}">
                <p14:modId xmlns:p14="http://schemas.microsoft.com/office/powerpoint/2010/main" val="1177881429"/>
              </p:ext>
            </p:extLst>
          </p:nvPr>
        </p:nvGraphicFramePr>
        <p:xfrm>
          <a:off x="408421" y="838654"/>
          <a:ext cx="8327009" cy="3646170"/>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748201684"/>
                    </a:ext>
                  </a:extLst>
                </a:gridCol>
              </a:tblGrid>
              <a:tr h="513266">
                <a:tc>
                  <a:txBody>
                    <a:bodyPr/>
                    <a:lstStyle/>
                    <a:p>
                      <a:pPr algn="l" fontAlgn="b">
                        <a:buNone/>
                      </a:pPr>
                      <a:r>
                        <a:rPr lang="de-DE" sz="1400" b="0" u="none" strike="noStrike" dirty="0">
                          <a:effectLst/>
                        </a:rPr>
                        <a:t>Sehr gemischt. Die Beschreibungen sind überwiegend ausreichend, allerdings </a:t>
                      </a:r>
                      <a:r>
                        <a:rPr lang="de-DE" sz="1400" b="0" u="none" strike="noStrike" dirty="0" err="1">
                          <a:effectLst/>
                        </a:rPr>
                        <a:t>vei</a:t>
                      </a:r>
                      <a:r>
                        <a:rPr lang="de-DE" sz="1400" b="0" u="none" strike="noStrike" dirty="0">
                          <a:effectLst/>
                        </a:rPr>
                        <a:t> manchen Versuchen, </a:t>
                      </a:r>
                      <a:r>
                        <a:rPr lang="de-DE" sz="1400" b="0" u="none" strike="noStrike" dirty="0" err="1">
                          <a:effectLst/>
                        </a:rPr>
                        <a:t>zb</a:t>
                      </a:r>
                      <a:r>
                        <a:rPr lang="de-DE" sz="1400" b="0" u="none" strike="noStrike" dirty="0">
                          <a:effectLst/>
                        </a:rPr>
                        <a:t> Zeeman, deutlich ausführlicher. Die Durchführung ist bei der Massenspektrometrie sehr zeitintensiv und nur knapp im vorgesehenen Zeitrahmen zu schaffen. Einige andere Versuche dagegen, </a:t>
                      </a:r>
                      <a:r>
                        <a:rPr lang="de-DE" sz="1400" b="0" u="none" strike="noStrike" dirty="0" err="1">
                          <a:effectLst/>
                        </a:rPr>
                        <a:t>zb</a:t>
                      </a:r>
                      <a:r>
                        <a:rPr lang="de-DE" sz="1400" b="0" u="none" strike="noStrike" dirty="0">
                          <a:effectLst/>
                        </a:rPr>
                        <a:t> Röntgen, sind deutlich kürzer in der Durchführung.</a:t>
                      </a:r>
                      <a:br>
                        <a:rPr lang="de-DE" sz="1400" b="0" u="none" strike="noStrike" dirty="0">
                          <a:effectLst/>
                        </a:rPr>
                      </a:br>
                      <a:r>
                        <a:rPr lang="de-DE" sz="1400" b="0" u="none" strike="noStrike" dirty="0">
                          <a:effectLst/>
                        </a:rPr>
                        <a:t>Die Bewertung ist ebenfalls sehr gemischt. Die Assistenten haben alle eigene Vorstellung. Was der eine  erwartet, gibt Punktabzug beim </a:t>
                      </a:r>
                      <a:r>
                        <a:rPr lang="de-DE" sz="1400" b="0" u="none" strike="noStrike" dirty="0" err="1">
                          <a:effectLst/>
                        </a:rPr>
                        <a:t>anden</a:t>
                      </a:r>
                      <a:r>
                        <a:rPr lang="de-DE" sz="1400" b="0" u="none" strike="noStrike" dirty="0">
                          <a:effectLst/>
                        </a:rPr>
                        <a:t>. Manchen sind Formalitäten fast egal, andere legen sehe viel Wert darauf. Bei manchen Versuchen reicht eine sehr einfache Fehlerabschätzung (</a:t>
                      </a:r>
                      <a:r>
                        <a:rPr lang="de-DE" sz="1400" b="0" u="none" strike="noStrike" dirty="0" err="1">
                          <a:effectLst/>
                        </a:rPr>
                        <a:t>zb</a:t>
                      </a:r>
                      <a:r>
                        <a:rPr lang="de-DE" sz="1400" b="0" u="none" strike="noStrike" dirty="0">
                          <a:effectLst/>
                        </a:rPr>
                        <a:t> Zeeman), bei anderen wird deutlich mehr erwartet (</a:t>
                      </a:r>
                      <a:r>
                        <a:rPr lang="de-DE" sz="1400" b="0" u="none" strike="noStrike" dirty="0" err="1">
                          <a:effectLst/>
                        </a:rPr>
                        <a:t>zb</a:t>
                      </a:r>
                      <a:r>
                        <a:rPr lang="de-DE" sz="1400" b="0" u="none" strike="noStrike" dirty="0">
                          <a:effectLst/>
                        </a:rPr>
                        <a:t> Michelson). Daher ist es auch schwer, einzuschätzen, was der </a:t>
                      </a:r>
                      <a:r>
                        <a:rPr lang="de-DE" sz="1400" b="0" u="none" strike="noStrike" dirty="0" err="1">
                          <a:effectLst/>
                        </a:rPr>
                        <a:t>heweilige</a:t>
                      </a:r>
                      <a:r>
                        <a:rPr lang="de-DE" sz="1400" b="0" u="none" strike="noStrike" dirty="0">
                          <a:effectLst/>
                        </a:rPr>
                        <a:t> Assistent erwartet.</a:t>
                      </a:r>
                      <a:br>
                        <a:rPr lang="de-DE" sz="1400" b="0" u="none" strike="noStrike" dirty="0">
                          <a:effectLst/>
                        </a:rPr>
                      </a:br>
                      <a:r>
                        <a:rPr lang="de-DE" sz="1400" b="0" u="none" strike="noStrike" dirty="0">
                          <a:effectLst/>
                        </a:rPr>
                        <a:t>Die Seitenzahlbegrenzungen werden teilweise ignoriert und es wird verlangt, mehr zu schreiben. Manche Versuche sind sehr einfach in der Auswertung, andere im Vergleich deutlich komplexer und länger. Die gesamte Zeeman-Auswertung wäre bei anderen Versuchen eine von vielen Teilaufgaben.</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477364"/>
                  </a:ext>
                </a:extLst>
              </a:tr>
              <a:tr h="367694">
                <a:tc>
                  <a:txBody>
                    <a:bodyPr/>
                    <a:lstStyle/>
                    <a:p>
                      <a:pPr algn="l" fontAlgn="b">
                        <a:buNone/>
                      </a:pPr>
                      <a:r>
                        <a:rPr lang="de-DE" sz="1400" b="0" u="none" strike="noStrike" dirty="0">
                          <a:effectLst/>
                        </a:rPr>
                        <a:t>Durchführung: FP 16 besteht zum großen Teilen aus abwarten, dass die Messung abgeschlossen ist (teilweise 45 min Messdauer des Massenspektrometers), Rest von der Durchführung eigentlich sehr ähnlich, Michelson etwas länger als die anderen 3</a:t>
                      </a:r>
                      <a:br>
                        <a:rPr lang="de-DE" sz="1400" b="0" u="none" strike="noStrike" dirty="0">
                          <a:effectLst/>
                        </a:rPr>
                      </a:br>
                      <a:r>
                        <a:rPr lang="de-DE" sz="1400" b="0" u="none" strike="noStrike" dirty="0">
                          <a:effectLst/>
                        </a:rPr>
                        <a:t>Bewertung: Abgesehen von Compton und Zeeman sind die Ansprüche sehr unterschiedlich. Beim Massenspektrometer wurde eine Überarbeitung des Protokolls erwartet</a:t>
                      </a:r>
                      <a:endParaRPr lang="de-DE" sz="14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031930"/>
                  </a:ext>
                </a:extLst>
              </a:tr>
            </a:tbl>
          </a:graphicData>
        </a:graphic>
      </p:graphicFrame>
    </p:spTree>
    <p:extLst>
      <p:ext uri="{BB962C8B-B14F-4D97-AF65-F5344CB8AC3E}">
        <p14:creationId xmlns:p14="http://schemas.microsoft.com/office/powerpoint/2010/main" val="118455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CF25-61B5-B962-2D76-244DC98E455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8252A30-7D06-E3E4-9418-28DA05FB699E}"/>
              </a:ext>
            </a:extLst>
          </p:cNvPr>
          <p:cNvSpPr>
            <a:spLocks noGrp="1"/>
          </p:cNvSpPr>
          <p:nvPr>
            <p:ph type="body" sz="quarter" idx="13"/>
          </p:nvPr>
        </p:nvSpPr>
        <p:spPr/>
        <p:txBody>
          <a:bodyPr/>
          <a:lstStyle/>
          <a:p>
            <a:r>
              <a:rPr lang="de-DE" dirty="0"/>
              <a:t>Wie beurteilen Sie die Homogenität Versuche in Beschreibung, Durchführung und Bewertung</a:t>
            </a:r>
          </a:p>
        </p:txBody>
      </p:sp>
      <p:graphicFrame>
        <p:nvGraphicFramePr>
          <p:cNvPr id="4" name="Tabelle 3">
            <a:extLst>
              <a:ext uri="{FF2B5EF4-FFF2-40B4-BE49-F238E27FC236}">
                <a16:creationId xmlns:a16="http://schemas.microsoft.com/office/drawing/2014/main" id="{E28C4E54-F254-79C7-0BC7-903C914DE6E9}"/>
              </a:ext>
            </a:extLst>
          </p:cNvPr>
          <p:cNvGraphicFramePr>
            <a:graphicFrameLocks noGrp="1"/>
          </p:cNvGraphicFramePr>
          <p:nvPr>
            <p:extLst>
              <p:ext uri="{D42A27DB-BD31-4B8C-83A1-F6EECF244321}">
                <p14:modId xmlns:p14="http://schemas.microsoft.com/office/powerpoint/2010/main" val="906214801"/>
              </p:ext>
            </p:extLst>
          </p:nvPr>
        </p:nvGraphicFramePr>
        <p:xfrm>
          <a:off x="408421" y="936625"/>
          <a:ext cx="8327009" cy="2664683"/>
        </p:xfrm>
        <a:graphic>
          <a:graphicData uri="http://schemas.openxmlformats.org/drawingml/2006/table">
            <a:tbl>
              <a:tblPr>
                <a:tableStyleId>{9D7B26C5-4107-4FEC-AEDC-1716B250A1EF}</a:tableStyleId>
              </a:tblPr>
              <a:tblGrid>
                <a:gridCol w="8327009">
                  <a:extLst>
                    <a:ext uri="{9D8B030D-6E8A-4147-A177-3AD203B41FA5}">
                      <a16:colId xmlns:a16="http://schemas.microsoft.com/office/drawing/2014/main" val="1748201684"/>
                    </a:ext>
                  </a:extLst>
                </a:gridCol>
              </a:tblGrid>
              <a:tr h="298673">
                <a:tc>
                  <a:txBody>
                    <a:bodyPr/>
                    <a:lstStyle/>
                    <a:p>
                      <a:pPr algn="l" fontAlgn="b">
                        <a:buNone/>
                      </a:pPr>
                      <a:r>
                        <a:rPr lang="de-DE" sz="1400" b="0" u="none" strike="noStrike" dirty="0">
                          <a:solidFill>
                            <a:schemeClr val="tx1">
                              <a:lumMod val="75000"/>
                              <a:lumOff val="25000"/>
                            </a:schemeClr>
                          </a:solidFill>
                          <a:effectLst/>
                        </a:rPr>
                        <a:t>Sehr gut.</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682750"/>
                  </a:ext>
                </a:extLst>
              </a:tr>
              <a:tr h="298673">
                <a:tc>
                  <a:txBody>
                    <a:bodyPr/>
                    <a:lstStyle/>
                    <a:p>
                      <a:pPr algn="l" fontAlgn="b">
                        <a:buNone/>
                      </a:pPr>
                      <a:r>
                        <a:rPr lang="de-DE" sz="1400" b="0" u="none" strike="noStrike" dirty="0">
                          <a:solidFill>
                            <a:schemeClr val="tx1">
                              <a:lumMod val="75000"/>
                              <a:lumOff val="25000"/>
                            </a:schemeClr>
                          </a:solidFill>
                          <a:effectLst/>
                        </a:rPr>
                        <a:t>Manche Versuche haben sehr gute Versuchsbeschreibungen während andere de </a:t>
                      </a:r>
                      <a:r>
                        <a:rPr lang="de-DE" sz="1400" b="0" u="none" strike="noStrike" dirty="0" err="1">
                          <a:solidFill>
                            <a:schemeClr val="tx1">
                              <a:lumMod val="75000"/>
                              <a:lumOff val="25000"/>
                            </a:schemeClr>
                          </a:solidFill>
                          <a:effectLst/>
                        </a:rPr>
                        <a:t>factor</a:t>
                      </a:r>
                      <a:r>
                        <a:rPr lang="de-DE" sz="1400" b="0" u="none" strike="noStrike" dirty="0">
                          <a:solidFill>
                            <a:schemeClr val="tx1">
                              <a:lumMod val="75000"/>
                              <a:lumOff val="25000"/>
                            </a:schemeClr>
                          </a:solidFill>
                          <a:effectLst/>
                        </a:rPr>
                        <a:t> quasi keine haben. Auch in der Betreuung der verschiedenen Versuche gibt es sehr starke Unterschiede. Viele der Kritikpunkte beziehen sich auf einzelne Versuche.</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345197"/>
                  </a:ext>
                </a:extLst>
              </a:tr>
              <a:tr h="298673">
                <a:tc>
                  <a:txBody>
                    <a:bodyPr/>
                    <a:lstStyle/>
                    <a:p>
                      <a:pPr algn="l" fontAlgn="b">
                        <a:buNone/>
                      </a:pPr>
                      <a:r>
                        <a:rPr lang="de-DE" sz="1400" b="0" u="none" strike="noStrike" dirty="0">
                          <a:solidFill>
                            <a:schemeClr val="tx1">
                              <a:lumMod val="75000"/>
                              <a:lumOff val="25000"/>
                            </a:schemeClr>
                          </a:solidFill>
                          <a:effectLst/>
                        </a:rPr>
                        <a:t>Die Beschreibungen sind sehr rudimentär und sollten überarbeitet werden. Ohne ein Altprotokoll ist quasi nicht verständlich mach gemessen wird und was das Ziel ist</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Die Durchführung sind in Ordnung (bis auf die Ahnungslosigkeit mancher Betreuer)</a:t>
                      </a:r>
                      <a:br>
                        <a:rPr lang="de-DE" sz="1400" b="0" u="none" strike="noStrike" dirty="0">
                          <a:solidFill>
                            <a:schemeClr val="tx1">
                              <a:lumMod val="75000"/>
                              <a:lumOff val="25000"/>
                            </a:schemeClr>
                          </a:solidFill>
                          <a:effectLst/>
                        </a:rPr>
                      </a:br>
                      <a:br>
                        <a:rPr lang="de-DE" sz="1400" b="0" u="none" strike="noStrike" dirty="0">
                          <a:solidFill>
                            <a:schemeClr val="tx1">
                              <a:lumMod val="75000"/>
                              <a:lumOff val="25000"/>
                            </a:schemeClr>
                          </a:solidFill>
                          <a:effectLst/>
                        </a:rPr>
                      </a:br>
                      <a:r>
                        <a:rPr lang="de-DE" sz="1400" b="0" u="none" strike="noStrike" dirty="0">
                          <a:solidFill>
                            <a:schemeClr val="tx1">
                              <a:lumMod val="75000"/>
                              <a:lumOff val="25000"/>
                            </a:schemeClr>
                          </a:solidFill>
                          <a:effectLst/>
                        </a:rPr>
                        <a:t>Die Bewertungen sind sehr subjektiv und sollten vereinheitlicht werden. Vielleicht durch eine Art Erwartungshorizont (wirklich Thematisch) angepasst für jeden Versuch oder ein Alt-/ Musterprotokoll zur Verfügung stellen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806098"/>
                  </a:ext>
                </a:extLst>
              </a:tr>
            </a:tbl>
          </a:graphicData>
        </a:graphic>
      </p:graphicFrame>
    </p:spTree>
    <p:extLst>
      <p:ext uri="{BB962C8B-B14F-4D97-AF65-F5344CB8AC3E}">
        <p14:creationId xmlns:p14="http://schemas.microsoft.com/office/powerpoint/2010/main" val="142523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46B4F2-586C-65E1-6E57-941346047489}"/>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F9A34FD4-6719-17CC-1A0A-D819081DF535}"/>
              </a:ext>
            </a:extLst>
          </p:cNvPr>
          <p:cNvPicPr>
            <a:picLocks noChangeAspect="1"/>
          </p:cNvPicPr>
          <p:nvPr/>
        </p:nvPicPr>
        <p:blipFill>
          <a:blip r:embed="rId2"/>
          <a:stretch>
            <a:fillRect/>
          </a:stretch>
        </p:blipFill>
        <p:spPr>
          <a:xfrm>
            <a:off x="169451" y="866003"/>
            <a:ext cx="8805097" cy="3411494"/>
          </a:xfrm>
          <a:prstGeom prst="rect">
            <a:avLst/>
          </a:prstGeom>
        </p:spPr>
      </p:pic>
    </p:spTree>
    <p:extLst>
      <p:ext uri="{BB962C8B-B14F-4D97-AF65-F5344CB8AC3E}">
        <p14:creationId xmlns:p14="http://schemas.microsoft.com/office/powerpoint/2010/main" val="295016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B4AC43-9AD0-E7DA-5A5D-E245B82DE71C}"/>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5BB6EFDE-EBFC-BF4B-290F-0B1541222063}"/>
              </a:ext>
            </a:extLst>
          </p:cNvPr>
          <p:cNvPicPr>
            <a:picLocks noChangeAspect="1"/>
          </p:cNvPicPr>
          <p:nvPr/>
        </p:nvPicPr>
        <p:blipFill>
          <a:blip r:embed="rId2"/>
          <a:stretch>
            <a:fillRect/>
          </a:stretch>
        </p:blipFill>
        <p:spPr>
          <a:xfrm>
            <a:off x="127888" y="825776"/>
            <a:ext cx="8894618" cy="3491947"/>
          </a:xfrm>
          <a:prstGeom prst="rect">
            <a:avLst/>
          </a:prstGeom>
        </p:spPr>
      </p:pic>
    </p:spTree>
    <p:extLst>
      <p:ext uri="{BB962C8B-B14F-4D97-AF65-F5344CB8AC3E}">
        <p14:creationId xmlns:p14="http://schemas.microsoft.com/office/powerpoint/2010/main" val="83063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140DD96-C896-517D-0791-095BB8330774}"/>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2E150347-673D-A41A-0908-6735BC8F7E42}"/>
              </a:ext>
            </a:extLst>
          </p:cNvPr>
          <p:cNvPicPr>
            <a:picLocks noChangeAspect="1"/>
          </p:cNvPicPr>
          <p:nvPr/>
        </p:nvPicPr>
        <p:blipFill>
          <a:blip r:embed="rId2"/>
          <a:stretch>
            <a:fillRect/>
          </a:stretch>
        </p:blipFill>
        <p:spPr>
          <a:xfrm>
            <a:off x="408421" y="832323"/>
            <a:ext cx="5647614" cy="3478853"/>
          </a:xfrm>
          <a:prstGeom prst="rect">
            <a:avLst/>
          </a:prstGeom>
        </p:spPr>
      </p:pic>
      <p:pic>
        <p:nvPicPr>
          <p:cNvPr id="8" name="Grafik 7">
            <a:extLst>
              <a:ext uri="{FF2B5EF4-FFF2-40B4-BE49-F238E27FC236}">
                <a16:creationId xmlns:a16="http://schemas.microsoft.com/office/drawing/2014/main" id="{FC7AC30A-D0C6-93D2-52F5-54BE37A65590}"/>
              </a:ext>
            </a:extLst>
          </p:cNvPr>
          <p:cNvPicPr>
            <a:picLocks noChangeAspect="1"/>
          </p:cNvPicPr>
          <p:nvPr/>
        </p:nvPicPr>
        <p:blipFill>
          <a:blip r:embed="rId3"/>
          <a:stretch>
            <a:fillRect/>
          </a:stretch>
        </p:blipFill>
        <p:spPr>
          <a:xfrm>
            <a:off x="6056034" y="832323"/>
            <a:ext cx="2679395" cy="3478853"/>
          </a:xfrm>
          <a:prstGeom prst="rect">
            <a:avLst/>
          </a:prstGeom>
        </p:spPr>
      </p:pic>
    </p:spTree>
    <p:extLst>
      <p:ext uri="{BB962C8B-B14F-4D97-AF65-F5344CB8AC3E}">
        <p14:creationId xmlns:p14="http://schemas.microsoft.com/office/powerpoint/2010/main" val="151478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4ED6729-8ADE-A9CE-31A9-9D4B5AA591CB}"/>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D307AC42-1265-7D2E-56B5-CD1041A40266}"/>
              </a:ext>
            </a:extLst>
          </p:cNvPr>
          <p:cNvPicPr>
            <a:picLocks noChangeAspect="1"/>
          </p:cNvPicPr>
          <p:nvPr/>
        </p:nvPicPr>
        <p:blipFill>
          <a:blip r:embed="rId2"/>
          <a:stretch>
            <a:fillRect/>
          </a:stretch>
        </p:blipFill>
        <p:spPr>
          <a:xfrm>
            <a:off x="236592" y="672862"/>
            <a:ext cx="8747547" cy="3575894"/>
          </a:xfrm>
          <a:prstGeom prst="rect">
            <a:avLst/>
          </a:prstGeom>
        </p:spPr>
      </p:pic>
    </p:spTree>
    <p:extLst>
      <p:ext uri="{BB962C8B-B14F-4D97-AF65-F5344CB8AC3E}">
        <p14:creationId xmlns:p14="http://schemas.microsoft.com/office/powerpoint/2010/main" val="384834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15C8B-1683-30BC-57BF-AFA8C45EDDFF}"/>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52A8A8C6-6904-C51A-BD8A-0FF9F0EFDDED}"/>
              </a:ext>
            </a:extLst>
          </p:cNvPr>
          <p:cNvPicPr>
            <a:picLocks noChangeAspect="1"/>
          </p:cNvPicPr>
          <p:nvPr/>
        </p:nvPicPr>
        <p:blipFill>
          <a:blip r:embed="rId2"/>
          <a:stretch>
            <a:fillRect/>
          </a:stretch>
        </p:blipFill>
        <p:spPr>
          <a:xfrm>
            <a:off x="179043" y="797744"/>
            <a:ext cx="8824280" cy="3548011"/>
          </a:xfrm>
          <a:prstGeom prst="rect">
            <a:avLst/>
          </a:prstGeom>
        </p:spPr>
      </p:pic>
    </p:spTree>
    <p:extLst>
      <p:ext uri="{BB962C8B-B14F-4D97-AF65-F5344CB8AC3E}">
        <p14:creationId xmlns:p14="http://schemas.microsoft.com/office/powerpoint/2010/main" val="345871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3E92E9-449A-02C4-F2CC-93BDA50F11CA}"/>
              </a:ext>
            </a:extLst>
          </p:cNvPr>
          <p:cNvSpPr>
            <a:spLocks noGrp="1"/>
          </p:cNvSpPr>
          <p:nvPr>
            <p:ph type="body" sz="quarter" idx="13"/>
          </p:nvPr>
        </p:nvSpPr>
        <p:spPr/>
        <p:txBody>
          <a:bodyPr/>
          <a:lstStyle/>
          <a:p>
            <a:endParaRPr lang="de-DE"/>
          </a:p>
        </p:txBody>
      </p:sp>
      <p:pic>
        <p:nvPicPr>
          <p:cNvPr id="4" name="Grafik 3">
            <a:extLst>
              <a:ext uri="{FF2B5EF4-FFF2-40B4-BE49-F238E27FC236}">
                <a16:creationId xmlns:a16="http://schemas.microsoft.com/office/drawing/2014/main" id="{7093D49F-49A6-783B-FAEA-9DA4843239AC}"/>
              </a:ext>
            </a:extLst>
          </p:cNvPr>
          <p:cNvPicPr>
            <a:picLocks noChangeAspect="1"/>
          </p:cNvPicPr>
          <p:nvPr/>
        </p:nvPicPr>
        <p:blipFill>
          <a:blip r:embed="rId2"/>
          <a:stretch>
            <a:fillRect/>
          </a:stretch>
        </p:blipFill>
        <p:spPr>
          <a:xfrm>
            <a:off x="153465" y="638660"/>
            <a:ext cx="8837069" cy="3866179"/>
          </a:xfrm>
          <a:prstGeom prst="rect">
            <a:avLst/>
          </a:prstGeom>
        </p:spPr>
      </p:pic>
    </p:spTree>
    <p:extLst>
      <p:ext uri="{BB962C8B-B14F-4D97-AF65-F5344CB8AC3E}">
        <p14:creationId xmlns:p14="http://schemas.microsoft.com/office/powerpoint/2010/main" val="277831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96BE57C-BFAE-92DC-E585-6386C6C96C4C}"/>
              </a:ext>
            </a:extLst>
          </p:cNvPr>
          <p:cNvSpPr>
            <a:spLocks noGrp="1"/>
          </p:cNvSpPr>
          <p:nvPr>
            <p:ph type="body" sz="quarter" idx="13"/>
          </p:nvPr>
        </p:nvSpPr>
        <p:spPr/>
        <p:txBody>
          <a:bodyPr/>
          <a:lstStyle/>
          <a:p>
            <a:r>
              <a:rPr lang="de-DE" dirty="0"/>
              <a:t>Bei welchem Versuch haben Sie am meisten gelernt?</a:t>
            </a:r>
          </a:p>
        </p:txBody>
      </p:sp>
      <p:graphicFrame>
        <p:nvGraphicFramePr>
          <p:cNvPr id="7" name="Tabelle 6">
            <a:extLst>
              <a:ext uri="{FF2B5EF4-FFF2-40B4-BE49-F238E27FC236}">
                <a16:creationId xmlns:a16="http://schemas.microsoft.com/office/drawing/2014/main" id="{60398BE4-BDE6-A1DB-1D76-0D7C867CBB3B}"/>
              </a:ext>
            </a:extLst>
          </p:cNvPr>
          <p:cNvGraphicFramePr>
            <a:graphicFrameLocks noGrp="1"/>
          </p:cNvGraphicFramePr>
          <p:nvPr>
            <p:extLst>
              <p:ext uri="{D42A27DB-BD31-4B8C-83A1-F6EECF244321}">
                <p14:modId xmlns:p14="http://schemas.microsoft.com/office/powerpoint/2010/main" val="223398315"/>
              </p:ext>
            </p:extLst>
          </p:nvPr>
        </p:nvGraphicFramePr>
        <p:xfrm>
          <a:off x="230613" y="910204"/>
          <a:ext cx="8004466" cy="3036735"/>
        </p:xfrm>
        <a:graphic>
          <a:graphicData uri="http://schemas.openxmlformats.org/drawingml/2006/table">
            <a:tbl>
              <a:tblPr>
                <a:tableStyleId>{9D7B26C5-4107-4FEC-AEDC-1716B250A1EF}</a:tableStyleId>
              </a:tblPr>
              <a:tblGrid>
                <a:gridCol w="8004466">
                  <a:extLst>
                    <a:ext uri="{9D8B030D-6E8A-4147-A177-3AD203B41FA5}">
                      <a16:colId xmlns:a16="http://schemas.microsoft.com/office/drawing/2014/main" val="1099087492"/>
                    </a:ext>
                  </a:extLst>
                </a:gridCol>
              </a:tblGrid>
              <a:tr h="432000">
                <a:tc>
                  <a:txBody>
                    <a:bodyPr/>
                    <a:lstStyle/>
                    <a:p>
                      <a:pPr algn="l" fontAlgn="b">
                        <a:buNone/>
                      </a:pPr>
                      <a:r>
                        <a:rPr lang="de-DE" sz="1400" b="0" u="none" strike="noStrike" dirty="0">
                          <a:effectLst/>
                        </a:rPr>
                        <a:t>Beim </a:t>
                      </a:r>
                      <a:r>
                        <a:rPr lang="de-DE" sz="1400" b="1" u="none" strike="noStrike" dirty="0">
                          <a:effectLst/>
                        </a:rPr>
                        <a:t>Michelson</a:t>
                      </a:r>
                      <a:r>
                        <a:rPr lang="de-DE" sz="1400" b="0" u="none" strike="noStrike" dirty="0">
                          <a:effectLst/>
                        </a:rPr>
                        <a:t>-</a:t>
                      </a:r>
                      <a:r>
                        <a:rPr lang="de-DE" sz="1400" b="0" u="none" strike="noStrike" dirty="0" err="1">
                          <a:effectLst/>
                        </a:rPr>
                        <a:t>Interfrometer</a:t>
                      </a:r>
                      <a:r>
                        <a:rPr lang="de-DE" sz="1400" b="0" u="none" strike="noStrike" dirty="0">
                          <a:effectLst/>
                        </a:rPr>
                        <a:t>, da es nicht nur </a:t>
                      </a:r>
                      <a:r>
                        <a:rPr lang="de-DE" sz="1400" b="0" u="none" strike="noStrike" dirty="0" err="1">
                          <a:effectLst/>
                        </a:rPr>
                        <a:t>Gaußfits</a:t>
                      </a:r>
                      <a:r>
                        <a:rPr lang="de-DE" sz="1400" b="0" u="none" strike="noStrike" dirty="0">
                          <a:effectLst/>
                        </a:rPr>
                        <a:t> oder lineare </a:t>
                      </a:r>
                      <a:r>
                        <a:rPr lang="de-DE" sz="1400" b="0" u="none" strike="noStrike" dirty="0" err="1">
                          <a:effectLst/>
                        </a:rPr>
                        <a:t>Fits</a:t>
                      </a:r>
                      <a:r>
                        <a:rPr lang="de-DE" sz="1400" b="0" u="none" strike="noStrike" dirty="0">
                          <a:effectLst/>
                        </a:rPr>
                        <a:t> waren (der Zeitaufwand war </a:t>
                      </a:r>
                      <a:r>
                        <a:rPr lang="de-DE" sz="1400" b="0" u="none" strike="noStrike" dirty="0" err="1">
                          <a:effectLst/>
                        </a:rPr>
                        <a:t>dementsprechen</a:t>
                      </a:r>
                      <a:r>
                        <a:rPr lang="de-DE" sz="1400" b="0" u="none" strike="noStrike" dirty="0">
                          <a:effectLst/>
                        </a:rPr>
                        <a:t> aber auch grenzwertig)</a:t>
                      </a:r>
                      <a:endParaRPr lang="de-DE" sz="1400" b="0"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906860"/>
                  </a:ext>
                </a:extLst>
              </a:tr>
              <a:tr h="432000">
                <a:tc>
                  <a:txBody>
                    <a:bodyPr/>
                    <a:lstStyle/>
                    <a:p>
                      <a:pPr algn="l" fontAlgn="b">
                        <a:buNone/>
                      </a:pPr>
                      <a:r>
                        <a:rPr lang="de-DE" sz="1400" b="1" u="none" strike="noStrike" dirty="0">
                          <a:effectLst/>
                        </a:rPr>
                        <a:t>Michelson</a:t>
                      </a:r>
                      <a:endParaRPr lang="de-DE" sz="1400" b="1"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253833"/>
                  </a:ext>
                </a:extLst>
              </a:tr>
              <a:tr h="432000">
                <a:tc>
                  <a:txBody>
                    <a:bodyPr/>
                    <a:lstStyle/>
                    <a:p>
                      <a:pPr algn="l" fontAlgn="b">
                        <a:buNone/>
                      </a:pPr>
                      <a:r>
                        <a:rPr lang="de-DE" sz="1400" b="1" u="none" strike="noStrike" dirty="0">
                          <a:effectLst/>
                        </a:rPr>
                        <a:t>Michelson</a:t>
                      </a:r>
                      <a:endParaRPr lang="de-DE" sz="1400" b="0"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06843"/>
                  </a:ext>
                </a:extLst>
              </a:tr>
              <a:tr h="4320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de-DE" sz="1400" b="1" u="none" strike="noStrike" dirty="0">
                          <a:effectLst/>
                        </a:rPr>
                        <a:t>Compton</a:t>
                      </a:r>
                      <a:r>
                        <a:rPr lang="de-DE" sz="1400" b="0" u="none" strike="noStrike" dirty="0">
                          <a:effectLst/>
                        </a:rPr>
                        <a:t> Effekt</a:t>
                      </a:r>
                      <a:endParaRPr lang="de-DE" sz="1400" b="0" i="0" u="none" strike="noStrike" dirty="0">
                        <a:effectLst/>
                        <a:latin typeface="Arial" panose="020B0604020202020204" pitchFamily="34" charset="0"/>
                      </a:endParaRPr>
                    </a:p>
                    <a:p>
                      <a:pPr algn="l" fontAlgn="b">
                        <a:buNone/>
                      </a:pPr>
                      <a:endParaRPr lang="de-DE" sz="1400" b="1"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308883"/>
                  </a:ext>
                </a:extLst>
              </a:tr>
              <a:tr h="432000">
                <a:tc>
                  <a:txBody>
                    <a:bodyPr/>
                    <a:lstStyle/>
                    <a:p>
                      <a:pPr algn="l" fontAlgn="b">
                        <a:buNone/>
                      </a:pPr>
                      <a:r>
                        <a:rPr lang="de-DE" sz="1400" b="1" u="none" strike="noStrike" dirty="0">
                          <a:solidFill>
                            <a:schemeClr val="tx1">
                              <a:lumMod val="75000"/>
                              <a:lumOff val="25000"/>
                            </a:schemeClr>
                          </a:solidFill>
                          <a:effectLst/>
                        </a:rPr>
                        <a:t>HFS</a:t>
                      </a:r>
                      <a:r>
                        <a:rPr lang="de-DE" sz="1400" b="0" u="none" strike="noStrike" dirty="0">
                          <a:solidFill>
                            <a:schemeClr val="tx1">
                              <a:lumMod val="75000"/>
                              <a:lumOff val="25000"/>
                            </a:schemeClr>
                          </a:solidFill>
                          <a:effectLst/>
                        </a:rPr>
                        <a:t>, weil ich rechtzeitig die Rückmeldung von unserem Protokoll erhalten habe</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080600"/>
                  </a:ext>
                </a:extLst>
              </a:tr>
              <a:tr h="432000">
                <a:tc>
                  <a:txBody>
                    <a:bodyPr/>
                    <a:lstStyle/>
                    <a:p>
                      <a:pPr algn="l" fontAlgn="b">
                        <a:buNone/>
                      </a:pPr>
                      <a:r>
                        <a:rPr lang="de-DE" sz="1400" b="0" u="none" strike="noStrike" dirty="0">
                          <a:solidFill>
                            <a:schemeClr val="tx1">
                              <a:lumMod val="75000"/>
                              <a:lumOff val="25000"/>
                            </a:schemeClr>
                          </a:solidFill>
                          <a:effectLst/>
                        </a:rPr>
                        <a:t>Beim </a:t>
                      </a:r>
                      <a:r>
                        <a:rPr lang="de-DE" sz="1400" b="1" u="none" strike="noStrike" dirty="0">
                          <a:solidFill>
                            <a:schemeClr val="tx1">
                              <a:lumMod val="75000"/>
                              <a:lumOff val="25000"/>
                            </a:schemeClr>
                          </a:solidFill>
                          <a:effectLst/>
                        </a:rPr>
                        <a:t>Siliziumstreifenzähler</a:t>
                      </a:r>
                      <a:r>
                        <a:rPr lang="de-DE" sz="1400" b="0" u="none" strike="noStrike" dirty="0">
                          <a:solidFill>
                            <a:schemeClr val="tx1">
                              <a:lumMod val="75000"/>
                              <a:lumOff val="25000"/>
                            </a:schemeClr>
                          </a:solidFill>
                          <a:effectLst/>
                        </a:rPr>
                        <a:t> wurden sehr viele </a:t>
                      </a:r>
                      <a:r>
                        <a:rPr lang="de-DE" sz="1400" b="0" u="none" strike="noStrike" dirty="0" err="1">
                          <a:solidFill>
                            <a:schemeClr val="tx1">
                              <a:lumMod val="75000"/>
                              <a:lumOff val="25000"/>
                            </a:schemeClr>
                          </a:solidFill>
                          <a:effectLst/>
                        </a:rPr>
                        <a:t>interessannte</a:t>
                      </a:r>
                      <a:r>
                        <a:rPr lang="de-DE" sz="1400" b="0" u="none" strike="noStrike" dirty="0">
                          <a:solidFill>
                            <a:schemeClr val="tx1">
                              <a:lumMod val="75000"/>
                              <a:lumOff val="25000"/>
                            </a:schemeClr>
                          </a:solidFill>
                          <a:effectLst/>
                        </a:rPr>
                        <a:t> Konzepte zu modernen Detektoren vermittelt, ebenso zur Auswertung dieser Daten</a:t>
                      </a:r>
                      <a:endParaRPr lang="de-DE" sz="1400" b="0" i="0" u="none" strike="noStrike" dirty="0">
                        <a:solidFill>
                          <a:schemeClr val="tx1">
                            <a:lumMod val="75000"/>
                            <a:lumOff val="25000"/>
                          </a:schemeClr>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117442"/>
                  </a:ext>
                </a:extLst>
              </a:tr>
              <a:tr h="432000">
                <a:tc>
                  <a:txBody>
                    <a:bodyPr/>
                    <a:lstStyle/>
                    <a:p>
                      <a:pPr algn="l" fontAlgn="b">
                        <a:buNone/>
                      </a:pPr>
                      <a:r>
                        <a:rPr lang="de-DE" sz="1400" b="1" u="none" strike="noStrike" dirty="0">
                          <a:solidFill>
                            <a:schemeClr val="tx1">
                              <a:lumMod val="75000"/>
                              <a:lumOff val="25000"/>
                            </a:schemeClr>
                          </a:solidFill>
                          <a:effectLst/>
                        </a:rPr>
                        <a:t>Silizium Streifenzähler</a:t>
                      </a:r>
                      <a:endParaRPr lang="de-DE" sz="1400" b="1" i="0" u="none" strike="noStrike" dirty="0">
                        <a:solidFill>
                          <a:schemeClr val="tx1">
                            <a:lumMod val="75000"/>
                            <a:lumOff val="25000"/>
                          </a:schemeClr>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549923"/>
                  </a:ext>
                </a:extLst>
              </a:tr>
            </a:tbl>
          </a:graphicData>
        </a:graphic>
      </p:graphicFrame>
    </p:spTree>
    <p:extLst>
      <p:ext uri="{BB962C8B-B14F-4D97-AF65-F5344CB8AC3E}">
        <p14:creationId xmlns:p14="http://schemas.microsoft.com/office/powerpoint/2010/main" val="1623622516"/>
      </p:ext>
    </p:extLst>
  </p:cSld>
  <p:clrMapOvr>
    <a:masterClrMapping/>
  </p:clrMapOvr>
</p:sld>
</file>

<file path=ppt/theme/theme1.xml><?xml version="1.0" encoding="utf-8"?>
<a:theme xmlns:a="http://schemas.openxmlformats.org/drawingml/2006/main" name="Titelfolie mit Bild rechts">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198CF242-BCF7-5240-82EB-91BC9A50A8E3}"/>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lie, dunkel mit Vortragstitel">
  <a:themeElements>
    <a:clrScheme name="Bergische Universität Wuppertal">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D07A61C3-50E1-6448-BB3F-54574B5F58C1}"/>
    </a:ext>
  </a:extLst>
</a:theme>
</file>

<file path=ppt/theme/theme3.xml><?xml version="1.0" encoding="utf-8"?>
<a:theme xmlns:a="http://schemas.openxmlformats.org/drawingml/2006/main" name="1_Folie, dunkel ohne Vortragstitel">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15885436-EC23-3644-B3CA-A0D36D05CABD}"/>
    </a:ext>
  </a:extLst>
</a:theme>
</file>

<file path=ppt/theme/theme4.xml><?xml version="1.0" encoding="utf-8"?>
<a:theme xmlns:a="http://schemas.openxmlformats.org/drawingml/2006/main" name="2_Folie, dunkel mit Vortragstitel">
  <a:themeElements>
    <a:clrScheme name="Bergische Universität Wuppertal">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8DF0A1CA-4E68-3843-BE8C-D204FD14DD8F}"/>
    </a:ext>
  </a:extLst>
</a:theme>
</file>

<file path=ppt/theme/theme5.xml><?xml version="1.0" encoding="utf-8"?>
<a:theme xmlns:a="http://schemas.openxmlformats.org/drawingml/2006/main" name="Folie, hell ohne Vortragstitel">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BF4B1076-CF8B-7B43-B9DF-BE8A7ED5B3F7}"/>
    </a:ext>
  </a:extLst>
</a:theme>
</file>

<file path=ppt/theme/theme6.xml><?xml version="1.0" encoding="utf-8"?>
<a:theme xmlns:a="http://schemas.openxmlformats.org/drawingml/2006/main" name="1_Zwischenfolie grün">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0B8FA4D4-D86D-FD41-A083-8258CC95B250}"/>
    </a:ext>
  </a:extLst>
</a:theme>
</file>

<file path=ppt/theme/theme7.xml><?xml version="1.0" encoding="utf-8"?>
<a:theme xmlns:a="http://schemas.openxmlformats.org/drawingml/2006/main" name="Zwischenfolie weiß">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CBEC73AF-05DC-5342-B588-A720CFB64ED1}"/>
    </a:ext>
  </a:extLst>
</a:theme>
</file>

<file path=ppt/theme/theme8.xml><?xml version="1.0" encoding="utf-8"?>
<a:theme xmlns:a="http://schemas.openxmlformats.org/drawingml/2006/main" name="Zwischenfolie grün">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folien_FK4_Linie_Final" id="{F70F8827-FCC2-E94C-B1CB-30965B8EAC2D}" vid="{FD2D38BC-05CF-6042-A3A1-8A8D32F92E56}"/>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Titelfolie mit Bild rechts</Template>
  <TotalTime>0</TotalTime>
  <Words>2720</Words>
  <Application>Microsoft Macintosh PowerPoint</Application>
  <PresentationFormat>Bildschirmpräsentation (16:9)</PresentationFormat>
  <Paragraphs>75</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8</vt:i4>
      </vt:variant>
      <vt:variant>
        <vt:lpstr>Folientitel</vt:lpstr>
      </vt:variant>
      <vt:variant>
        <vt:i4>25</vt:i4>
      </vt:variant>
    </vt:vector>
  </HeadingPairs>
  <TitlesOfParts>
    <vt:vector size="36" baseType="lpstr">
      <vt:lpstr>Aptos</vt:lpstr>
      <vt:lpstr>Arial</vt:lpstr>
      <vt:lpstr>Calibri</vt:lpstr>
      <vt:lpstr>Titelfolie mit Bild rechts</vt:lpstr>
      <vt:lpstr>1_Folie, dunkel mit Vortragstitel</vt:lpstr>
      <vt:lpstr>1_Folie, dunkel ohne Vortragstitel</vt:lpstr>
      <vt:lpstr>2_Folie, dunkel mit Vortragstitel</vt:lpstr>
      <vt:lpstr>Folie, hell ohne Vortragstitel</vt:lpstr>
      <vt:lpstr>1_Zwischenfolie grün</vt:lpstr>
      <vt:lpstr>Zwischenfolie weiß</vt:lpstr>
      <vt:lpstr>Zwischenfolie grün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Tobias Flick</dc:creator>
  <cp:lastModifiedBy>Tobias Flick</cp:lastModifiedBy>
  <cp:revision>3</cp:revision>
  <dcterms:created xsi:type="dcterms:W3CDTF">2026-03-25T12:58:40Z</dcterms:created>
  <dcterms:modified xsi:type="dcterms:W3CDTF">2026-04-13T11:49:45Z</dcterms:modified>
</cp:coreProperties>
</file>