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5" r:id="rId1"/>
    <p:sldMasterId id="2147483742" r:id="rId2"/>
    <p:sldMasterId id="2147483751" r:id="rId3"/>
    <p:sldMasterId id="2147483745" r:id="rId4"/>
    <p:sldMasterId id="2147483727" r:id="rId5"/>
    <p:sldMasterId id="2147483748" r:id="rId6"/>
    <p:sldMasterId id="2147483732" r:id="rId7"/>
    <p:sldMasterId id="2147483730" r:id="rId8"/>
  </p:sldMasterIdLst>
  <p:notesMasterIdLst>
    <p:notesMasterId r:id="rId18"/>
  </p:notesMasterIdLst>
  <p:handoutMasterIdLst>
    <p:handoutMasterId r:id="rId19"/>
  </p:handoutMasterIdLst>
  <p:sldIdLst>
    <p:sldId id="424" r:id="rId9"/>
    <p:sldId id="420" r:id="rId10"/>
    <p:sldId id="425" r:id="rId11"/>
    <p:sldId id="426" r:id="rId12"/>
    <p:sldId id="427" r:id="rId13"/>
    <p:sldId id="428" r:id="rId14"/>
    <p:sldId id="429" r:id="rId15"/>
    <p:sldId id="430" r:id="rId16"/>
    <p:sldId id="421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1E32"/>
    <a:srgbClr val="8C1E2D"/>
    <a:srgbClr val="89BA16"/>
    <a:srgbClr val="267184"/>
    <a:srgbClr val="2D3C46"/>
    <a:srgbClr val="1426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54"/>
    <p:restoredTop sz="96281"/>
  </p:normalViewPr>
  <p:slideViewPr>
    <p:cSldViewPr snapToGrid="0">
      <p:cViewPr varScale="1">
        <p:scale>
          <a:sx n="153" d="100"/>
          <a:sy n="153" d="100"/>
        </p:scale>
        <p:origin x="139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5" d="100"/>
          <a:sy n="95" d="100"/>
        </p:scale>
        <p:origin x="25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FA90D72-8F74-C849-FCC3-8495C174DF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291CCF-2C5E-2057-3C34-9338BE8B60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5F362-C6D2-A944-87E3-1F932EDE0D8C}" type="datetimeFigureOut">
              <a:rPr lang="de-DE" smtClean="0"/>
              <a:t>17.04.26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E6B633-1FB8-0FBD-2C63-0EB94AA00C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0473A2-C933-CC46-8EAD-B4FF5A3457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36BEC-EC01-3040-B136-7456F3F1FF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051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F17FE-CA8D-FD4C-B29E-87A840DFC66E}" type="datetimeFigureOut">
              <a:rPr lang="de-DE" smtClean="0"/>
              <a:t>17.04.26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9C73B-F84F-2E40-9D60-9A0EF7A76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3808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857216EC-7BFC-937A-A316-DC81FA220975}"/>
              </a:ext>
            </a:extLst>
          </p:cNvPr>
          <p:cNvGrpSpPr/>
          <p:nvPr userDrawn="1"/>
        </p:nvGrpSpPr>
        <p:grpSpPr>
          <a:xfrm>
            <a:off x="7740350" y="4532400"/>
            <a:ext cx="1403650" cy="445904"/>
            <a:chOff x="7740350" y="4532124"/>
            <a:chExt cx="1403650" cy="445904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4EAC2E49-8341-04B4-599E-F1ADC28A8958}"/>
                </a:ext>
              </a:extLst>
            </p:cNvPr>
            <p:cNvSpPr/>
            <p:nvPr userDrawn="1"/>
          </p:nvSpPr>
          <p:spPr>
            <a:xfrm>
              <a:off x="7740352" y="4535661"/>
              <a:ext cx="1403648" cy="438769"/>
            </a:xfrm>
            <a:prstGeom prst="rect">
              <a:avLst/>
            </a:prstGeom>
            <a:solidFill>
              <a:srgbClr val="89BA17"/>
            </a:solidFill>
            <a:ln>
              <a:noFill/>
            </a:ln>
            <a:effectLst>
              <a:outerShdw sx="1000" sy="1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098B9475-68D0-AE75-1FC3-B35588E08F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40350" y="4532124"/>
              <a:ext cx="1152825" cy="445904"/>
            </a:xfrm>
            <a:prstGeom prst="rect">
              <a:avLst/>
            </a:prstGeom>
          </p:spPr>
        </p:pic>
      </p:grpSp>
      <p:sp>
        <p:nvSpPr>
          <p:cNvPr id="2" name="Textplatzhalter 14">
            <a:extLst>
              <a:ext uri="{FF2B5EF4-FFF2-40B4-BE49-F238E27FC236}">
                <a16:creationId xmlns:a16="http://schemas.microsoft.com/office/drawing/2014/main" id="{EFA3C123-DFDD-CB60-B4AA-FBA64C995E4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1415" y="1404000"/>
            <a:ext cx="3773507" cy="1166301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marL="0" indent="0">
              <a:lnSpc>
                <a:spcPts val="3360"/>
              </a:lnSpc>
              <a:spcBef>
                <a:spcPts val="0"/>
              </a:spcBef>
              <a:buFontTx/>
              <a:buNone/>
              <a:defRPr b="1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de-DE" dirty="0"/>
              <a:t>Titel der Präsentation</a:t>
            </a:r>
          </a:p>
        </p:txBody>
      </p:sp>
      <p:sp>
        <p:nvSpPr>
          <p:cNvPr id="3" name="Textplatzhalter 16">
            <a:extLst>
              <a:ext uri="{FF2B5EF4-FFF2-40B4-BE49-F238E27FC236}">
                <a16:creationId xmlns:a16="http://schemas.microsoft.com/office/drawing/2014/main" id="{010731B3-C9BB-EAB0-CDD3-9C02491637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7513" y="2559600"/>
            <a:ext cx="3767410" cy="125796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Hier </a:t>
            </a:r>
            <a:r>
              <a:rPr lang="de-DE" dirty="0" err="1"/>
              <a:t>Subline</a:t>
            </a:r>
            <a:r>
              <a:rPr lang="de-DE" dirty="0"/>
              <a:t> eingeben</a:t>
            </a:r>
          </a:p>
        </p:txBody>
      </p:sp>
    </p:spTree>
    <p:extLst>
      <p:ext uri="{BB962C8B-B14F-4D97-AF65-F5344CB8AC3E}">
        <p14:creationId xmlns:p14="http://schemas.microsoft.com/office/powerpoint/2010/main" val="514399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folie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>
            <a:extLst>
              <a:ext uri="{FF2B5EF4-FFF2-40B4-BE49-F238E27FC236}">
                <a16:creationId xmlns:a16="http://schemas.microsoft.com/office/drawing/2014/main" id="{AF87E2D5-FEBA-B73E-A8F1-78713AFA4B3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6800" y="2204623"/>
            <a:ext cx="7258050" cy="12414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Subline</a:t>
            </a:r>
            <a:r>
              <a:rPr lang="de-DE" dirty="0"/>
              <a:t> hier eingeben</a:t>
            </a:r>
          </a:p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C80BCA2A-1C91-BEA5-76D7-A2367375DF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6400" y="787400"/>
            <a:ext cx="7258050" cy="140335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3200"/>
              </a:lnSpc>
              <a:spcBef>
                <a:spcPts val="0"/>
              </a:spcBef>
              <a:buFontTx/>
              <a:buNone/>
              <a:defRPr b="1">
                <a:solidFill>
                  <a:schemeClr val="bg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_01 Zwischenfolie. Headline eingeben</a:t>
            </a:r>
          </a:p>
        </p:txBody>
      </p:sp>
    </p:spTree>
    <p:extLst>
      <p:ext uri="{BB962C8B-B14F-4D97-AF65-F5344CB8AC3E}">
        <p14:creationId xmlns:p14="http://schemas.microsoft.com/office/powerpoint/2010/main" val="172743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folie 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0D954FF5-D132-BA73-A4E9-2C9A9F8363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87686" y="2172570"/>
            <a:ext cx="2064050" cy="79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2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14">
            <a:extLst>
              <a:ext uri="{FF2B5EF4-FFF2-40B4-BE49-F238E27FC236}">
                <a16:creationId xmlns:a16="http://schemas.microsoft.com/office/drawing/2014/main" id="{ED4FCA89-DBDE-B943-55CC-85AD003EC7E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00296" y="1404046"/>
            <a:ext cx="3773507" cy="1166301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marL="0" indent="0">
              <a:lnSpc>
                <a:spcPts val="3360"/>
              </a:lnSpc>
              <a:spcBef>
                <a:spcPts val="0"/>
              </a:spcBef>
              <a:buFontTx/>
              <a:buNone/>
              <a:defRPr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de-DE" dirty="0"/>
              <a:t>Titel der Präsentation</a:t>
            </a:r>
          </a:p>
        </p:txBody>
      </p:sp>
      <p:sp>
        <p:nvSpPr>
          <p:cNvPr id="4" name="Textplatzhalter 16">
            <a:extLst>
              <a:ext uri="{FF2B5EF4-FFF2-40B4-BE49-F238E27FC236}">
                <a16:creationId xmlns:a16="http://schemas.microsoft.com/office/drawing/2014/main" id="{9AAEE5CA-C8D0-54D2-E018-783F422A31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06394" y="2561342"/>
            <a:ext cx="3767410" cy="125796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Hier </a:t>
            </a:r>
            <a:r>
              <a:rPr lang="de-DE" dirty="0" err="1"/>
              <a:t>Subline</a:t>
            </a:r>
            <a:r>
              <a:rPr lang="de-DE" dirty="0"/>
              <a:t> eingeben</a:t>
            </a:r>
          </a:p>
        </p:txBody>
      </p:sp>
      <p:sp>
        <p:nvSpPr>
          <p:cNvPr id="5" name="Bildplatzhalter 5">
            <a:extLst>
              <a:ext uri="{FF2B5EF4-FFF2-40B4-BE49-F238E27FC236}">
                <a16:creationId xmlns:a16="http://schemas.microsoft.com/office/drawing/2014/main" id="{94D710E3-223C-CCFF-DCD7-1C5D60B310A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de-DE" dirty="0"/>
              <a:t>Hier Bild einfügen</a:t>
            </a:r>
          </a:p>
        </p:txBody>
      </p:sp>
    </p:spTree>
    <p:extLst>
      <p:ext uri="{BB962C8B-B14F-4D97-AF65-F5344CB8AC3E}">
        <p14:creationId xmlns:p14="http://schemas.microsoft.com/office/powerpoint/2010/main" val="3255536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einzeilig + Vortrag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0096328-9C3B-D0CC-6291-46F745A545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570" y="270904"/>
            <a:ext cx="8327009" cy="80391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Headline eingeben</a:t>
            </a:r>
          </a:p>
        </p:txBody>
      </p:sp>
      <p:sp>
        <p:nvSpPr>
          <p:cNvPr id="3" name="Textplatzhalter 5">
            <a:extLst>
              <a:ext uri="{FF2B5EF4-FFF2-40B4-BE49-F238E27FC236}">
                <a16:creationId xmlns:a16="http://schemas.microsoft.com/office/drawing/2014/main" id="{4B106CAB-CC88-0896-BB04-D7AB2FA71F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6800" y="1133475"/>
            <a:ext cx="8327009" cy="31035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100"/>
              </a:lnSpc>
              <a:buNone/>
              <a:defRPr sz="1600" b="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342900" indent="0">
              <a:lnSpc>
                <a:spcPts val="1800"/>
              </a:lnSpc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 marL="685800" indent="0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 marL="1028700" indent="0">
              <a:lnSpc>
                <a:spcPts val="1600"/>
              </a:lnSpc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 marL="13716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5F64BB5-7578-9C67-65A6-909E2C3C8BA6}"/>
              </a:ext>
            </a:extLst>
          </p:cNvPr>
          <p:cNvSpPr txBox="1"/>
          <p:nvPr userDrawn="1"/>
        </p:nvSpPr>
        <p:spPr>
          <a:xfrm>
            <a:off x="4481063" y="4563985"/>
            <a:ext cx="2789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chemeClr val="bg1"/>
                </a:solidFill>
                <a:latin typeface="+mn-lt"/>
                <a:cs typeface="Arial"/>
              </a:rPr>
              <a:t>Beispielfach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8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Fakultät für Mathematik und Naturwissenschaften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A345765-5DA1-F342-B6F4-FC382676AAB7}"/>
              </a:ext>
            </a:extLst>
          </p:cNvPr>
          <p:cNvSpPr txBox="1"/>
          <p:nvPr userDrawn="1"/>
        </p:nvSpPr>
        <p:spPr>
          <a:xfrm>
            <a:off x="422016" y="4563985"/>
            <a:ext cx="39740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chemeClr val="bg1"/>
                </a:solidFill>
                <a:latin typeface="+mn-lt"/>
                <a:cs typeface="Arial"/>
              </a:rPr>
              <a:t>Vortragstitel </a:t>
            </a:r>
          </a:p>
          <a:p>
            <a:r>
              <a:rPr lang="de-DE" sz="800" dirty="0">
                <a:solidFill>
                  <a:schemeClr val="bg1"/>
                </a:solidFill>
                <a:latin typeface="+mn-lt"/>
                <a:cs typeface="Arial"/>
              </a:rPr>
              <a:t>Titel Vorname Name | Funktion</a:t>
            </a:r>
          </a:p>
        </p:txBody>
      </p:sp>
    </p:spTree>
    <p:extLst>
      <p:ext uri="{BB962C8B-B14F-4D97-AF65-F5344CB8AC3E}">
        <p14:creationId xmlns:p14="http://schemas.microsoft.com/office/powerpoint/2010/main" val="3424246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49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einzeilig OHNE Vortrag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0096328-9C3B-D0CC-6291-46F745A545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570" y="270904"/>
            <a:ext cx="8327009" cy="80391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Headline eingeben</a:t>
            </a:r>
          </a:p>
        </p:txBody>
      </p: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124D5A33-4638-89D5-A6A6-C46E50180830}"/>
              </a:ext>
            </a:extLst>
          </p:cNvPr>
          <p:cNvCxnSpPr>
            <a:cxnSpLocks/>
          </p:cNvCxnSpPr>
          <p:nvPr userDrawn="1"/>
        </p:nvCxnSpPr>
        <p:spPr>
          <a:xfrm>
            <a:off x="408420" y="592098"/>
            <a:ext cx="83484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platzhalter 5">
            <a:extLst>
              <a:ext uri="{FF2B5EF4-FFF2-40B4-BE49-F238E27FC236}">
                <a16:creationId xmlns:a16="http://schemas.microsoft.com/office/drawing/2014/main" id="{47BF5A8B-3C96-75B8-8CBB-1D23BF53E0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6800" y="1133475"/>
            <a:ext cx="8327009" cy="31035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100"/>
              </a:lnSpc>
              <a:buNone/>
              <a:defRPr sz="1600" b="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342900" indent="0">
              <a:lnSpc>
                <a:spcPts val="1800"/>
              </a:lnSpc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 marL="685800" indent="0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 marL="1028700" indent="0">
              <a:lnSpc>
                <a:spcPts val="1600"/>
              </a:lnSpc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 marL="13716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633674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zweizeilig OHNE Vortrag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7">
            <a:extLst>
              <a:ext uri="{FF2B5EF4-FFF2-40B4-BE49-F238E27FC236}">
                <a16:creationId xmlns:a16="http://schemas.microsoft.com/office/drawing/2014/main" id="{C0C6F885-2F8F-B8A9-A79E-E1AE65571A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570" y="270904"/>
            <a:ext cx="8327009" cy="80391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Headline, zweizeilig, eingeben</a:t>
            </a:r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21A4AF6A-B2BB-EEF8-F669-B09780AAF07B}"/>
              </a:ext>
            </a:extLst>
          </p:cNvPr>
          <p:cNvCxnSpPr>
            <a:cxnSpLocks/>
          </p:cNvCxnSpPr>
          <p:nvPr userDrawn="1"/>
        </p:nvCxnSpPr>
        <p:spPr>
          <a:xfrm>
            <a:off x="408420" y="823830"/>
            <a:ext cx="83484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88CC974E-080C-D2E0-C765-FAE0887F9A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6800" y="1133475"/>
            <a:ext cx="8327009" cy="31035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100"/>
              </a:lnSpc>
              <a:buNone/>
              <a:defRPr sz="1600" b="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342900" indent="0">
              <a:lnSpc>
                <a:spcPts val="1800"/>
              </a:lnSpc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 marL="685800" indent="0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 marL="1028700" indent="0">
              <a:lnSpc>
                <a:spcPts val="1600"/>
              </a:lnSpc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 marL="13716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251945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einzeilig + Vortrag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0096328-9C3B-D0CC-6291-46F745A545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570" y="270904"/>
            <a:ext cx="8327009" cy="80391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 i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Headline eingeben</a:t>
            </a:r>
          </a:p>
        </p:txBody>
      </p:sp>
      <p:sp>
        <p:nvSpPr>
          <p:cNvPr id="3" name="Textplatzhalter 5">
            <a:extLst>
              <a:ext uri="{FF2B5EF4-FFF2-40B4-BE49-F238E27FC236}">
                <a16:creationId xmlns:a16="http://schemas.microsoft.com/office/drawing/2014/main" id="{4B106CAB-CC88-0896-BB04-D7AB2FA71F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6800" y="1133475"/>
            <a:ext cx="8327009" cy="31035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100"/>
              </a:lnSpc>
              <a:buNone/>
              <a:defRPr sz="1600" b="0" baseline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342900" indent="0">
              <a:lnSpc>
                <a:spcPts val="1800"/>
              </a:lnSpc>
              <a:buNone/>
              <a:defRPr sz="14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2pPr>
            <a:lvl3pPr marL="685800" indent="0">
              <a:lnSpc>
                <a:spcPts val="1800"/>
              </a:lnSpc>
              <a:buNone/>
              <a:defRPr sz="1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3pPr>
            <a:lvl4pPr marL="1028700" indent="0">
              <a:lnSpc>
                <a:spcPts val="1600"/>
              </a:lnSpc>
              <a:buNone/>
              <a:defRPr sz="11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4pPr>
            <a:lvl5pPr marL="13716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4E0431D-BDFF-E5BB-BC90-3D58CDBAA301}"/>
              </a:ext>
            </a:extLst>
          </p:cNvPr>
          <p:cNvSpPr txBox="1"/>
          <p:nvPr userDrawn="1"/>
        </p:nvSpPr>
        <p:spPr>
          <a:xfrm>
            <a:off x="4481061" y="4563985"/>
            <a:ext cx="2767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chemeClr val="tx1"/>
                </a:solidFill>
                <a:latin typeface="+mn-lt"/>
                <a:cs typeface="Arial"/>
              </a:rPr>
              <a:t>Beispielfach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8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Fakultät für Mathematik und Naturwissenschaften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36CEF72-FBB1-C99B-3BC7-ADFC7696BE71}"/>
              </a:ext>
            </a:extLst>
          </p:cNvPr>
          <p:cNvSpPr txBox="1"/>
          <p:nvPr userDrawn="1"/>
        </p:nvSpPr>
        <p:spPr>
          <a:xfrm>
            <a:off x="422016" y="4563985"/>
            <a:ext cx="40590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>
                <a:solidFill>
                  <a:schemeClr val="tx2"/>
                </a:solidFill>
                <a:latin typeface="+mn-lt"/>
                <a:cs typeface="Arial"/>
              </a:rPr>
              <a:t>Vortragstitel </a:t>
            </a:r>
          </a:p>
          <a:p>
            <a:r>
              <a:rPr lang="de-DE" sz="800" dirty="0">
                <a:solidFill>
                  <a:schemeClr val="tx2"/>
                </a:solidFill>
                <a:latin typeface="+mn-lt"/>
                <a:cs typeface="Arial"/>
              </a:rPr>
              <a:t>Titel Vorname Name | Funktion</a:t>
            </a:r>
          </a:p>
        </p:txBody>
      </p:sp>
    </p:spTree>
    <p:extLst>
      <p:ext uri="{BB962C8B-B14F-4D97-AF65-F5344CB8AC3E}">
        <p14:creationId xmlns:p14="http://schemas.microsoft.com/office/powerpoint/2010/main" val="297001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, einzeilig OHNE Vortrag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124D5A33-4638-89D5-A6A6-C46E50180830}"/>
              </a:ext>
            </a:extLst>
          </p:cNvPr>
          <p:cNvCxnSpPr>
            <a:cxnSpLocks/>
          </p:cNvCxnSpPr>
          <p:nvPr userDrawn="1"/>
        </p:nvCxnSpPr>
        <p:spPr>
          <a:xfrm>
            <a:off x="408420" y="592098"/>
            <a:ext cx="83484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platzhalter 7">
            <a:extLst>
              <a:ext uri="{FF2B5EF4-FFF2-40B4-BE49-F238E27FC236}">
                <a16:creationId xmlns:a16="http://schemas.microsoft.com/office/drawing/2014/main" id="{75367B3C-21CA-60EC-6404-0342A7FC46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570" y="270904"/>
            <a:ext cx="8327009" cy="32119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 i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Headline eingeben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427806B-954D-2F6F-04F3-E2B2D4B17D7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6800" y="750854"/>
            <a:ext cx="8327009" cy="36724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100"/>
              </a:lnSpc>
              <a:buNone/>
              <a:defRPr sz="1600" b="0" baseline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342900" indent="0">
              <a:lnSpc>
                <a:spcPts val="1800"/>
              </a:lnSpc>
              <a:buNone/>
              <a:defRPr sz="14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2pPr>
            <a:lvl3pPr marL="685800" indent="0">
              <a:lnSpc>
                <a:spcPts val="1800"/>
              </a:lnSpc>
              <a:buNone/>
              <a:defRPr sz="1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3pPr>
            <a:lvl4pPr marL="1028700" indent="0">
              <a:lnSpc>
                <a:spcPts val="1600"/>
              </a:lnSpc>
              <a:buNone/>
              <a:defRPr sz="11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4pPr>
            <a:lvl5pPr marL="13716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3" name="Fußzeilenplatzhalter 1">
            <a:extLst>
              <a:ext uri="{FF2B5EF4-FFF2-40B4-BE49-F238E27FC236}">
                <a16:creationId xmlns:a16="http://schemas.microsoft.com/office/drawing/2014/main" id="{D25B75B4-927E-6F63-FFDD-6059323E5D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2888" y="4682741"/>
            <a:ext cx="678257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  <a:endParaRPr lang="de-DE" sz="8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50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, zweizeilig OHNE Vortrag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3F1D67DF-B9BD-D8F9-625F-891F3107A9B4}"/>
              </a:ext>
            </a:extLst>
          </p:cNvPr>
          <p:cNvCxnSpPr>
            <a:cxnSpLocks/>
          </p:cNvCxnSpPr>
          <p:nvPr userDrawn="1"/>
        </p:nvCxnSpPr>
        <p:spPr>
          <a:xfrm>
            <a:off x="408420" y="823830"/>
            <a:ext cx="83484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A92AA1D-1CD1-EE75-39A0-7C0729B9B47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570" y="270904"/>
            <a:ext cx="8327009" cy="55292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 i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Headline eingeben</a:t>
            </a:r>
          </a:p>
        </p:txBody>
      </p:sp>
      <p:sp>
        <p:nvSpPr>
          <p:cNvPr id="4" name="Textplatzhalter 5">
            <a:extLst>
              <a:ext uri="{FF2B5EF4-FFF2-40B4-BE49-F238E27FC236}">
                <a16:creationId xmlns:a16="http://schemas.microsoft.com/office/drawing/2014/main" id="{E6F5385D-B17F-C5C7-AD22-0FC9792215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6800" y="914400"/>
            <a:ext cx="8327009" cy="35163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100"/>
              </a:lnSpc>
              <a:buNone/>
              <a:defRPr sz="1600" b="0" baseline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342900" indent="0">
              <a:lnSpc>
                <a:spcPts val="1800"/>
              </a:lnSpc>
              <a:buNone/>
              <a:defRPr sz="14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2pPr>
            <a:lvl3pPr marL="685800" indent="0">
              <a:lnSpc>
                <a:spcPts val="1800"/>
              </a:lnSpc>
              <a:buNone/>
              <a:defRPr sz="1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3pPr>
            <a:lvl4pPr marL="1028700" indent="0">
              <a:lnSpc>
                <a:spcPts val="1600"/>
              </a:lnSpc>
              <a:buNone/>
              <a:defRPr sz="11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4pPr>
            <a:lvl5pPr marL="1371600" indent="0"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5B066C7-FD29-482F-A883-7EB961A054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2888" y="4682741"/>
            <a:ext cx="678257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  <a:endParaRPr lang="de-DE" sz="8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83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 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5024D38E-51E8-15CD-0149-2F751D76DF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6800" y="2204623"/>
            <a:ext cx="7258050" cy="12414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Subline</a:t>
            </a:r>
            <a:r>
              <a:rPr lang="de-DE" dirty="0"/>
              <a:t> hier eingeben</a:t>
            </a:r>
          </a:p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48F0429-55B2-F13B-3645-F4CFE8B041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6800" y="786812"/>
            <a:ext cx="7258050" cy="1403389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3200"/>
              </a:lnSpc>
              <a:spcBef>
                <a:spcPts val="0"/>
              </a:spcBef>
              <a:buClr>
                <a:schemeClr val="tx1"/>
              </a:buClr>
              <a:buFontTx/>
              <a:buNone/>
              <a:defRPr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_01 Zwischenfolie. Headline eingeben</a:t>
            </a:r>
          </a:p>
        </p:txBody>
      </p:sp>
    </p:spTree>
    <p:extLst>
      <p:ext uri="{BB962C8B-B14F-4D97-AF65-F5344CB8AC3E}">
        <p14:creationId xmlns:p14="http://schemas.microsoft.com/office/powerpoint/2010/main" val="176997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emf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5F2B1DD9-9C27-73BD-E2BF-9B86A4559FD8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0076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F8E58205-96C8-67C0-0AA6-A494D910D868}"/>
              </a:ext>
            </a:extLst>
          </p:cNvPr>
          <p:cNvGrpSpPr/>
          <p:nvPr userDrawn="1"/>
        </p:nvGrpSpPr>
        <p:grpSpPr>
          <a:xfrm>
            <a:off x="7740350" y="4532124"/>
            <a:ext cx="1403650" cy="445904"/>
            <a:chOff x="7740350" y="4532124"/>
            <a:chExt cx="1403650" cy="445904"/>
          </a:xfrm>
          <a:effectLst/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6E54213C-0832-A46A-CC95-6BE9E95FA374}"/>
                </a:ext>
              </a:extLst>
            </p:cNvPr>
            <p:cNvSpPr/>
            <p:nvPr userDrawn="1"/>
          </p:nvSpPr>
          <p:spPr>
            <a:xfrm>
              <a:off x="7740352" y="4535661"/>
              <a:ext cx="1403648" cy="438769"/>
            </a:xfrm>
            <a:prstGeom prst="rect">
              <a:avLst/>
            </a:prstGeom>
            <a:solidFill>
              <a:srgbClr val="89BA17"/>
            </a:solidFill>
            <a:ln>
              <a:noFill/>
            </a:ln>
            <a:effectLst>
              <a:outerShdw sx="1000" sy="1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129AC78F-1C93-F8CF-6847-06204A9339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40350" y="4532124"/>
              <a:ext cx="1152825" cy="445904"/>
            </a:xfrm>
            <a:prstGeom prst="rect">
              <a:avLst/>
            </a:prstGeom>
          </p:spPr>
        </p:pic>
      </p:grpSp>
      <p:sp>
        <p:nvSpPr>
          <p:cNvPr id="15" name="Rechteck 14">
            <a:extLst>
              <a:ext uri="{FF2B5EF4-FFF2-40B4-BE49-F238E27FC236}">
                <a16:creationId xmlns:a16="http://schemas.microsoft.com/office/drawing/2014/main" id="{DA6ECD8D-77E6-9E2A-4A1B-279D4D6F0B30}"/>
              </a:ext>
            </a:extLst>
          </p:cNvPr>
          <p:cNvSpPr/>
          <p:nvPr userDrawn="1"/>
        </p:nvSpPr>
        <p:spPr>
          <a:xfrm>
            <a:off x="6221702" y="4533428"/>
            <a:ext cx="1403648" cy="438769"/>
          </a:xfrm>
          <a:prstGeom prst="rect">
            <a:avLst/>
          </a:prstGeom>
          <a:solidFill>
            <a:srgbClr val="0385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C509283F-B2ED-5F81-BFAF-0B8DDD03850A}"/>
              </a:ext>
            </a:extLst>
          </p:cNvPr>
          <p:cNvSpPr txBox="1">
            <a:spLocks/>
          </p:cNvSpPr>
          <p:nvPr userDrawn="1"/>
        </p:nvSpPr>
        <p:spPr>
          <a:xfrm>
            <a:off x="6221791" y="4531193"/>
            <a:ext cx="1251632" cy="4387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850"/>
              </a:lnSpc>
              <a:spcBef>
                <a:spcPts val="0"/>
              </a:spcBef>
              <a:buNone/>
            </a:pPr>
            <a:r>
              <a:rPr lang="de-DE" sz="600" b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Beispielfach </a:t>
            </a:r>
            <a:endParaRPr lang="de-DE" sz="60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lnSpc>
                <a:spcPts val="850"/>
              </a:lnSpc>
              <a:spcBef>
                <a:spcPts val="0"/>
              </a:spcBef>
              <a:buNone/>
            </a:pPr>
            <a:r>
              <a:rPr lang="de-DE" sz="6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Fakultät für Mathematik </a:t>
            </a:r>
          </a:p>
          <a:p>
            <a:pPr marL="0" indent="0">
              <a:lnSpc>
                <a:spcPts val="850"/>
              </a:lnSpc>
              <a:spcBef>
                <a:spcPts val="0"/>
              </a:spcBef>
              <a:buNone/>
            </a:pPr>
            <a:r>
              <a:rPr lang="de-DE" sz="60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und Naturwissenschaften</a:t>
            </a:r>
          </a:p>
        </p:txBody>
      </p:sp>
    </p:spTree>
    <p:extLst>
      <p:ext uri="{BB962C8B-B14F-4D97-AF65-F5344CB8AC3E}">
        <p14:creationId xmlns:p14="http://schemas.microsoft.com/office/powerpoint/2010/main" val="375156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14262E"/>
            </a:gs>
            <a:gs pos="50000">
              <a:srgbClr val="2D3C46"/>
            </a:gs>
            <a:gs pos="100000">
              <a:srgbClr val="267184"/>
            </a:gs>
          </a:gsLst>
          <a:lin ang="15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9352CB66-9A71-44EE-7634-5458FFC47BB3}"/>
              </a:ext>
            </a:extLst>
          </p:cNvPr>
          <p:cNvGrpSpPr/>
          <p:nvPr userDrawn="1"/>
        </p:nvGrpSpPr>
        <p:grpSpPr>
          <a:xfrm>
            <a:off x="7740350" y="4532124"/>
            <a:ext cx="1403650" cy="445904"/>
            <a:chOff x="7740350" y="4532124"/>
            <a:chExt cx="1403650" cy="445904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A9E1D10F-CB9D-9979-1B6E-1A3FA25BB8F0}"/>
                </a:ext>
              </a:extLst>
            </p:cNvPr>
            <p:cNvSpPr/>
            <p:nvPr userDrawn="1"/>
          </p:nvSpPr>
          <p:spPr>
            <a:xfrm>
              <a:off x="7740352" y="4535661"/>
              <a:ext cx="1403648" cy="438769"/>
            </a:xfrm>
            <a:prstGeom prst="rect">
              <a:avLst/>
            </a:prstGeom>
            <a:solidFill>
              <a:srgbClr val="89BA17"/>
            </a:solidFill>
            <a:ln>
              <a:noFill/>
            </a:ln>
            <a:effectLst>
              <a:outerShdw sx="1000" sy="1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D95AD7B3-9DBA-6772-E09F-D8215935E1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40350" y="4532124"/>
              <a:ext cx="1152825" cy="445904"/>
            </a:xfrm>
            <a:prstGeom prst="rect">
              <a:avLst/>
            </a:prstGeom>
          </p:spPr>
        </p:pic>
      </p:grp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6DEA8954-ABFB-0676-A0B3-0D7FBD834A08}"/>
              </a:ext>
            </a:extLst>
          </p:cNvPr>
          <p:cNvCxnSpPr>
            <a:cxnSpLocks/>
          </p:cNvCxnSpPr>
          <p:nvPr userDrawn="1"/>
        </p:nvCxnSpPr>
        <p:spPr>
          <a:xfrm>
            <a:off x="408420" y="4542996"/>
            <a:ext cx="716423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C137117F-F15E-3215-2A70-E829C36D1AFD}"/>
              </a:ext>
            </a:extLst>
          </p:cNvPr>
          <p:cNvSpPr txBox="1"/>
          <p:nvPr userDrawn="1"/>
        </p:nvSpPr>
        <p:spPr>
          <a:xfrm>
            <a:off x="6875891" y="4682721"/>
            <a:ext cx="77941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3825DCB6-102F-8C49-831C-E02165DBD770}" type="slidenum">
              <a:rPr lang="de-DE" sz="800" b="1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pPr algn="r"/>
              <a:t>‹Nr.›</a:t>
            </a:fld>
            <a:endParaRPr lang="de-DE" sz="8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997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14262E"/>
            </a:gs>
            <a:gs pos="50000">
              <a:srgbClr val="2D3C46"/>
            </a:gs>
            <a:gs pos="100000">
              <a:srgbClr val="267184"/>
            </a:gs>
          </a:gsLst>
          <a:lin ang="15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302F7283-FB74-8DFE-EBAA-7CC093B16AE4}"/>
              </a:ext>
            </a:extLst>
          </p:cNvPr>
          <p:cNvGrpSpPr/>
          <p:nvPr userDrawn="1"/>
        </p:nvGrpSpPr>
        <p:grpSpPr>
          <a:xfrm>
            <a:off x="7740350" y="4532124"/>
            <a:ext cx="1403650" cy="445904"/>
            <a:chOff x="7740350" y="4532124"/>
            <a:chExt cx="1403650" cy="445904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1129E975-0508-DCB0-7CBB-690DCDDDAD26}"/>
                </a:ext>
              </a:extLst>
            </p:cNvPr>
            <p:cNvSpPr/>
            <p:nvPr userDrawn="1"/>
          </p:nvSpPr>
          <p:spPr>
            <a:xfrm>
              <a:off x="7740352" y="4535661"/>
              <a:ext cx="1403648" cy="438769"/>
            </a:xfrm>
            <a:prstGeom prst="rect">
              <a:avLst/>
            </a:prstGeom>
            <a:solidFill>
              <a:srgbClr val="89BA17"/>
            </a:solidFill>
            <a:ln>
              <a:noFill/>
            </a:ln>
            <a:effectLst>
              <a:outerShdw sx="1000" sy="1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B66D093E-953C-2B42-EA25-28877CB97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40350" y="4532124"/>
              <a:ext cx="1152825" cy="445904"/>
            </a:xfrm>
            <a:prstGeom prst="rect">
              <a:avLst/>
            </a:prstGeom>
          </p:spPr>
        </p:pic>
      </p:grpSp>
      <p:sp>
        <p:nvSpPr>
          <p:cNvPr id="15" name="Textfeld 14">
            <a:extLst>
              <a:ext uri="{FF2B5EF4-FFF2-40B4-BE49-F238E27FC236}">
                <a16:creationId xmlns:a16="http://schemas.microsoft.com/office/drawing/2014/main" id="{6D15FCCE-9F22-C33A-282E-5C3EE2FE0B0A}"/>
              </a:ext>
            </a:extLst>
          </p:cNvPr>
          <p:cNvSpPr txBox="1"/>
          <p:nvPr userDrawn="1"/>
        </p:nvSpPr>
        <p:spPr>
          <a:xfrm>
            <a:off x="411747" y="4681328"/>
            <a:ext cx="77941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3825DCB6-102F-8C49-831C-E02165DBD770}" type="slidenum">
              <a:rPr lang="de-DE" sz="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1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9352CB66-9A71-44EE-7634-5458FFC47BB3}"/>
              </a:ext>
            </a:extLst>
          </p:cNvPr>
          <p:cNvGrpSpPr/>
          <p:nvPr userDrawn="1"/>
        </p:nvGrpSpPr>
        <p:grpSpPr>
          <a:xfrm>
            <a:off x="7740350" y="4532124"/>
            <a:ext cx="1403650" cy="445904"/>
            <a:chOff x="7740350" y="4532124"/>
            <a:chExt cx="1403650" cy="445904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A9E1D10F-CB9D-9979-1B6E-1A3FA25BB8F0}"/>
                </a:ext>
              </a:extLst>
            </p:cNvPr>
            <p:cNvSpPr/>
            <p:nvPr userDrawn="1"/>
          </p:nvSpPr>
          <p:spPr>
            <a:xfrm>
              <a:off x="7740352" y="4535661"/>
              <a:ext cx="1403648" cy="438769"/>
            </a:xfrm>
            <a:prstGeom prst="rect">
              <a:avLst/>
            </a:prstGeom>
            <a:solidFill>
              <a:srgbClr val="89BA17"/>
            </a:solidFill>
            <a:ln>
              <a:noFill/>
            </a:ln>
            <a:effectLst>
              <a:outerShdw sx="1000" sy="1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D95AD7B3-9DBA-6772-E09F-D8215935E1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40350" y="4532124"/>
              <a:ext cx="1152825" cy="445904"/>
            </a:xfrm>
            <a:prstGeom prst="rect">
              <a:avLst/>
            </a:prstGeom>
          </p:spPr>
        </p:pic>
      </p:grp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6DEA8954-ABFB-0676-A0B3-0D7FBD834A08}"/>
              </a:ext>
            </a:extLst>
          </p:cNvPr>
          <p:cNvCxnSpPr>
            <a:cxnSpLocks/>
          </p:cNvCxnSpPr>
          <p:nvPr userDrawn="1"/>
        </p:nvCxnSpPr>
        <p:spPr>
          <a:xfrm>
            <a:off x="408420" y="4542996"/>
            <a:ext cx="716423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9862302A-493D-1990-8183-250A9491FE0D}"/>
              </a:ext>
            </a:extLst>
          </p:cNvPr>
          <p:cNvSpPr txBox="1"/>
          <p:nvPr userDrawn="1"/>
        </p:nvSpPr>
        <p:spPr>
          <a:xfrm>
            <a:off x="6875891" y="4682721"/>
            <a:ext cx="77941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3825DCB6-102F-8C49-831C-E02165DBD770}" type="slidenum">
              <a:rPr lang="de-DE" sz="8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pPr algn="r"/>
              <a:t>‹Nr.›</a:t>
            </a:fld>
            <a:endParaRPr lang="de-DE" sz="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8683A64-F2A2-B7CB-BCA4-B8A63365B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8420" y="4682721"/>
            <a:ext cx="6782571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  <a:endParaRPr lang="de-DE" sz="8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59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7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302F7283-FB74-8DFE-EBAA-7CC093B16AE4}"/>
              </a:ext>
            </a:extLst>
          </p:cNvPr>
          <p:cNvGrpSpPr/>
          <p:nvPr userDrawn="1"/>
        </p:nvGrpSpPr>
        <p:grpSpPr>
          <a:xfrm>
            <a:off x="7740350" y="4532124"/>
            <a:ext cx="1403650" cy="445904"/>
            <a:chOff x="7740350" y="4532124"/>
            <a:chExt cx="1403650" cy="445904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1129E975-0508-DCB0-7CBB-690DCDDDAD26}"/>
                </a:ext>
              </a:extLst>
            </p:cNvPr>
            <p:cNvSpPr/>
            <p:nvPr userDrawn="1"/>
          </p:nvSpPr>
          <p:spPr>
            <a:xfrm>
              <a:off x="7740352" y="4535661"/>
              <a:ext cx="1403648" cy="438769"/>
            </a:xfrm>
            <a:prstGeom prst="rect">
              <a:avLst/>
            </a:prstGeom>
            <a:solidFill>
              <a:srgbClr val="89BA17"/>
            </a:solidFill>
            <a:ln>
              <a:noFill/>
            </a:ln>
            <a:effectLst>
              <a:outerShdw sx="1000" sy="1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B66D093E-953C-2B42-EA25-28877CB97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40350" y="4532124"/>
              <a:ext cx="1152825" cy="445904"/>
            </a:xfrm>
            <a:prstGeom prst="rect">
              <a:avLst/>
            </a:prstGeom>
          </p:spPr>
        </p:pic>
      </p:grpSp>
      <p:sp>
        <p:nvSpPr>
          <p:cNvPr id="15" name="Textfeld 14">
            <a:extLst>
              <a:ext uri="{FF2B5EF4-FFF2-40B4-BE49-F238E27FC236}">
                <a16:creationId xmlns:a16="http://schemas.microsoft.com/office/drawing/2014/main" id="{6D15FCCE-9F22-C33A-282E-5C3EE2FE0B0A}"/>
              </a:ext>
            </a:extLst>
          </p:cNvPr>
          <p:cNvSpPr txBox="1"/>
          <p:nvPr userDrawn="1"/>
        </p:nvSpPr>
        <p:spPr>
          <a:xfrm>
            <a:off x="411747" y="4681328"/>
            <a:ext cx="77941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3825DCB6-102F-8C49-831C-E02165DBD770}" type="slidenum">
              <a:rPr lang="de-DE" sz="800" b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pPr/>
              <a:t>‹Nr.›</a:t>
            </a:fld>
            <a:endParaRPr lang="de-DE" sz="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5C6056E-A7ED-BC7E-42C0-7F9D3E5AC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2361" y="4682741"/>
            <a:ext cx="488423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  <a:endParaRPr lang="de-DE" sz="8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B024890-2FA9-CAEF-4ED3-C544097CB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43238" y="4681328"/>
            <a:ext cx="181625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de-DE" sz="800" b="1" smtClean="0">
                <a:cs typeface="Arial" panose="020B0604020202020204" pitchFamily="34" charset="0"/>
              </a:defRPr>
            </a:lvl1pPr>
          </a:lstStyle>
          <a:p>
            <a:pPr algn="ctr"/>
            <a:r>
              <a:rPr lang="de-DE" sz="800" b="1">
                <a:cs typeface="Arial" panose="020B0604020202020204" pitchFamily="34" charset="0"/>
              </a:rPr>
              <a:t>21.04.2026</a:t>
            </a:r>
          </a:p>
        </p:txBody>
      </p:sp>
    </p:spTree>
    <p:extLst>
      <p:ext uri="{BB962C8B-B14F-4D97-AF65-F5344CB8AC3E}">
        <p14:creationId xmlns:p14="http://schemas.microsoft.com/office/powerpoint/2010/main" val="250867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98303F6E-1838-AF1E-ED0C-4F18CD7DF84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692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07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98303F6E-1838-AF1E-ED0C-4F18CD7DF84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76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06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A5BF893E-0E4D-D015-DD08-1CC154E265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FP / MP Tutors Meeting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AEAAA10-4F4A-08B5-CE11-94DDE8BEE8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21.04.2026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D0B1BE7-2338-A0A5-FB2E-1AE262005C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572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16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475B5E7-8B37-6259-51B0-E9448DF7FB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8570" y="270904"/>
            <a:ext cx="8327009" cy="552922"/>
          </a:xfrm>
        </p:spPr>
        <p:txBody>
          <a:bodyPr/>
          <a:lstStyle/>
          <a:p>
            <a:r>
              <a:rPr lang="de-DE" dirty="0"/>
              <a:t>Topics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today</a:t>
            </a:r>
            <a:endParaRPr lang="de-DE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B06FD7B-A018-9C1D-7B87-2714D303C050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 bwMode="auto">
          <a:xfrm>
            <a:off x="406400" y="914400"/>
            <a:ext cx="8328025" cy="359008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2000" dirty="0"/>
              <a:t>General organisational </a:t>
            </a:r>
            <a:r>
              <a:rPr lang="de-DE" altLang="de-DE" sz="2000" dirty="0" err="1"/>
              <a:t>matters</a:t>
            </a:r>
            <a:r>
              <a:rPr lang="de-DE" altLang="de-DE" sz="2000" dirty="0"/>
              <a:t>:</a:t>
            </a:r>
          </a:p>
          <a:p>
            <a:pPr marL="6286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1800" dirty="0"/>
              <a:t>Experiment </a:t>
            </a:r>
            <a:r>
              <a:rPr lang="de-DE" altLang="de-DE" sz="1800" dirty="0" err="1"/>
              <a:t>duration</a:t>
            </a:r>
            <a:endParaRPr lang="de-DE" altLang="de-DE" sz="1800" dirty="0"/>
          </a:p>
          <a:p>
            <a:pPr marL="6286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1800" dirty="0" err="1"/>
              <a:t>Length</a:t>
            </a:r>
            <a:r>
              <a:rPr lang="de-DE" altLang="de-DE" sz="1800" dirty="0"/>
              <a:t> </a:t>
            </a:r>
            <a:r>
              <a:rPr lang="de-DE" altLang="de-DE" sz="1800" dirty="0" err="1"/>
              <a:t>of</a:t>
            </a:r>
            <a:r>
              <a:rPr lang="de-DE" altLang="de-DE" sz="1800" dirty="0"/>
              <a:t> </a:t>
            </a:r>
            <a:r>
              <a:rPr lang="de-DE" altLang="de-DE" sz="1800" dirty="0" err="1"/>
              <a:t>protocols</a:t>
            </a:r>
            <a:endParaRPr lang="de-DE" altLang="de-DE" sz="1800" dirty="0"/>
          </a:p>
          <a:p>
            <a:pPr marL="6286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1800"/>
              <a:t>Expectations</a:t>
            </a:r>
            <a:r>
              <a:rPr lang="de-DE" altLang="de-DE" sz="1800" dirty="0"/>
              <a:t> on </a:t>
            </a:r>
            <a:r>
              <a:rPr lang="de-DE" altLang="de-DE" sz="1800" dirty="0" err="1"/>
              <a:t>the</a:t>
            </a:r>
            <a:r>
              <a:rPr lang="de-DE" altLang="de-DE" sz="1800" dirty="0"/>
              <a:t> </a:t>
            </a:r>
            <a:r>
              <a:rPr lang="de-DE" altLang="de-DE" sz="1800" dirty="0" err="1"/>
              <a:t>protocol</a:t>
            </a:r>
            <a:r>
              <a:rPr lang="de-DE" altLang="de-DE" sz="1800" dirty="0"/>
              <a:t> and </a:t>
            </a:r>
            <a:r>
              <a:rPr lang="de-DE" altLang="de-DE" sz="1800" dirty="0" err="1"/>
              <a:t>guidelines</a:t>
            </a:r>
            <a:r>
              <a:rPr lang="de-DE" altLang="de-DE" sz="1800" dirty="0"/>
              <a:t> </a:t>
            </a:r>
            <a:r>
              <a:rPr lang="de-DE" altLang="de-DE" sz="1800" dirty="0" err="1"/>
              <a:t>for</a:t>
            </a:r>
            <a:r>
              <a:rPr lang="de-DE" altLang="de-DE" sz="1800" dirty="0"/>
              <a:t> </a:t>
            </a:r>
            <a:r>
              <a:rPr lang="de-DE" altLang="de-DE" sz="1800" dirty="0" err="1"/>
              <a:t>judgements</a:t>
            </a:r>
            <a:endParaRPr lang="de-DE" altLang="de-DE" sz="1800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2000" dirty="0"/>
              <a:t>Feedback </a:t>
            </a:r>
            <a:r>
              <a:rPr lang="de-DE" altLang="de-DE" sz="2000" dirty="0" err="1"/>
              <a:t>from</a:t>
            </a:r>
            <a:r>
              <a:rPr lang="de-DE" altLang="de-DE" sz="2000" dirty="0"/>
              <a:t> </a:t>
            </a:r>
            <a:r>
              <a:rPr lang="de-DE" altLang="de-DE" sz="2000" dirty="0" err="1"/>
              <a:t>students</a:t>
            </a:r>
            <a:r>
              <a:rPr lang="de-DE" altLang="de-DE" sz="2000" dirty="0"/>
              <a:t> </a:t>
            </a:r>
            <a:r>
              <a:rPr lang="de-DE" altLang="de-DE" sz="2000" dirty="0" err="1"/>
              <a:t>survey</a:t>
            </a:r>
            <a:r>
              <a:rPr lang="de-DE" altLang="de-DE" sz="2000" dirty="0"/>
              <a:t> (last </a:t>
            </a:r>
            <a:r>
              <a:rPr lang="de-DE" altLang="de-DE" sz="2000" dirty="0" err="1"/>
              <a:t>semester</a:t>
            </a:r>
            <a:r>
              <a:rPr lang="de-DE" altLang="de-DE" sz="2000" dirty="0"/>
              <a:t>)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2000" dirty="0"/>
              <a:t>Need </a:t>
            </a:r>
            <a:r>
              <a:rPr lang="de-DE" altLang="de-DE" sz="2000" dirty="0" err="1"/>
              <a:t>for</a:t>
            </a:r>
            <a:r>
              <a:rPr lang="de-DE" altLang="de-DE" sz="2000" dirty="0"/>
              <a:t> „</a:t>
            </a:r>
            <a:r>
              <a:rPr lang="de-DE" altLang="de-DE" sz="2000" dirty="0" err="1"/>
              <a:t>rework</a:t>
            </a:r>
            <a:r>
              <a:rPr lang="de-DE" altLang="de-DE" sz="2000" dirty="0"/>
              <a:t>“ </a:t>
            </a:r>
            <a:r>
              <a:rPr lang="de-DE" altLang="de-DE" sz="2000" dirty="0" err="1"/>
              <a:t>of</a:t>
            </a:r>
            <a:r>
              <a:rPr lang="de-DE" altLang="de-DE" sz="2000" dirty="0"/>
              <a:t> </a:t>
            </a:r>
            <a:r>
              <a:rPr lang="de-DE" altLang="de-DE" sz="2000" dirty="0" err="1"/>
              <a:t>experiment</a:t>
            </a:r>
            <a:r>
              <a:rPr lang="de-DE" altLang="de-DE" sz="2000" dirty="0"/>
              <a:t> </a:t>
            </a:r>
            <a:r>
              <a:rPr lang="de-DE" altLang="de-DE" sz="2000" dirty="0" err="1"/>
              <a:t>manuals</a:t>
            </a:r>
            <a:r>
              <a:rPr lang="de-DE" altLang="de-DE" sz="2000" dirty="0"/>
              <a:t> </a:t>
            </a:r>
            <a:r>
              <a:rPr lang="de-DE" altLang="de-DE" sz="2000" dirty="0">
                <a:sym typeface="Wingdings" pitchFamily="2" charset="2"/>
              </a:rPr>
              <a:t> „</a:t>
            </a:r>
            <a:r>
              <a:rPr lang="de-DE" altLang="de-DE" sz="2000" dirty="0" err="1">
                <a:sym typeface="Wingdings" pitchFamily="2" charset="2"/>
              </a:rPr>
              <a:t>Reakkreditierung</a:t>
            </a:r>
            <a:r>
              <a:rPr lang="de-DE" altLang="de-DE" sz="2000" dirty="0">
                <a:sym typeface="Wingdings" pitchFamily="2" charset="2"/>
              </a:rPr>
              <a:t>“</a:t>
            </a:r>
            <a:endParaRPr lang="de-DE" altLang="de-DE" sz="2000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altLang="de-DE" sz="2000" dirty="0"/>
              <a:t>Feedback </a:t>
            </a:r>
            <a:r>
              <a:rPr lang="de-DE" altLang="de-DE" sz="2000" dirty="0" err="1"/>
              <a:t>of</a:t>
            </a:r>
            <a:r>
              <a:rPr lang="de-DE" altLang="de-DE" sz="2000" dirty="0"/>
              <a:t> </a:t>
            </a:r>
            <a:r>
              <a:rPr lang="de-DE" altLang="de-DE" sz="2000" dirty="0" err="1"/>
              <a:t>the</a:t>
            </a:r>
            <a:r>
              <a:rPr lang="de-DE" altLang="de-DE" sz="2000" dirty="0"/>
              <a:t> Tutors </a:t>
            </a:r>
            <a:r>
              <a:rPr lang="de-DE" altLang="de-DE" sz="2000" dirty="0" err="1"/>
              <a:t>concerning</a:t>
            </a:r>
            <a:r>
              <a:rPr lang="de-DE" altLang="de-DE" sz="2000" dirty="0"/>
              <a:t> </a:t>
            </a:r>
            <a:r>
              <a:rPr lang="de-DE" altLang="de-DE" sz="2000" dirty="0" err="1"/>
              <a:t>student</a:t>
            </a:r>
            <a:r>
              <a:rPr lang="de-DE" altLang="de-DE" sz="2000" dirty="0"/>
              <a:t> </a:t>
            </a:r>
            <a:r>
              <a:rPr lang="de-DE" altLang="de-DE" sz="2000" dirty="0" err="1"/>
              <a:t>matters</a:t>
            </a:r>
            <a:r>
              <a:rPr lang="de-DE" altLang="de-DE" sz="2000" dirty="0"/>
              <a:t> (in </a:t>
            </a:r>
            <a:r>
              <a:rPr lang="de-DE" altLang="de-DE" sz="2000" dirty="0" err="1"/>
              <a:t>general</a:t>
            </a:r>
            <a:r>
              <a:rPr lang="de-DE" altLang="de-DE" sz="2000" dirty="0"/>
              <a:t>) and </a:t>
            </a:r>
            <a:r>
              <a:rPr lang="de-DE" altLang="de-DE" sz="2000" dirty="0" err="1"/>
              <a:t>the</a:t>
            </a:r>
            <a:r>
              <a:rPr lang="de-DE" altLang="de-DE" sz="2000" dirty="0"/>
              <a:t> </a:t>
            </a:r>
            <a:r>
              <a:rPr lang="de-DE" altLang="de-DE" sz="2000" dirty="0" err="1"/>
              <a:t>experiments</a:t>
            </a:r>
            <a:r>
              <a:rPr lang="de-DE" altLang="de-DE" sz="2000" dirty="0"/>
              <a:t> / </a:t>
            </a:r>
            <a:r>
              <a:rPr lang="de-DE" altLang="de-DE" sz="2000" dirty="0" err="1"/>
              <a:t>setups</a:t>
            </a:r>
            <a:endParaRPr lang="de-DE" altLang="de-DE" sz="20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B958B77-9ADD-0902-6F41-67712E11E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2888" y="4682741"/>
            <a:ext cx="6782571" cy="274637"/>
          </a:xfrm>
        </p:spPr>
        <p:txBody>
          <a:bodyPr/>
          <a:lstStyle/>
          <a:p>
            <a:r>
              <a:rPr lang="de-DE"/>
              <a:t>FP / MP Tutors Meeting - 21.04.2026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98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EA34FD0-96C7-48A2-33B2-EEC5416EDA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General Matters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91F783-54D0-BEA5-D276-F6F357DCEE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800" dirty="0" err="1"/>
              <a:t>We</a:t>
            </a:r>
            <a:r>
              <a:rPr lang="de-DE" sz="1800" dirty="0"/>
              <a:t> </a:t>
            </a:r>
            <a:r>
              <a:rPr lang="de-DE" sz="1800" dirty="0" err="1"/>
              <a:t>give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guideline</a:t>
            </a:r>
            <a:r>
              <a:rPr lang="de-DE" sz="1800" dirty="0"/>
              <a:t> </a:t>
            </a:r>
            <a:r>
              <a:rPr lang="de-DE" sz="1800" dirty="0" err="1"/>
              <a:t>that</a:t>
            </a:r>
            <a:r>
              <a:rPr lang="de-DE" sz="1800" dirty="0"/>
              <a:t> </a:t>
            </a:r>
            <a:r>
              <a:rPr lang="de-DE" sz="1800" dirty="0" err="1"/>
              <a:t>students</a:t>
            </a:r>
            <a:r>
              <a:rPr lang="de-DE" sz="1800" dirty="0"/>
              <a:t> </a:t>
            </a:r>
            <a:r>
              <a:rPr lang="de-DE" sz="1800" dirty="0" err="1"/>
              <a:t>must</a:t>
            </a:r>
            <a:r>
              <a:rPr lang="de-DE" sz="1800" dirty="0"/>
              <a:t> not </a:t>
            </a:r>
            <a:r>
              <a:rPr lang="de-DE" sz="1800" dirty="0" err="1"/>
              <a:t>write</a:t>
            </a:r>
            <a:r>
              <a:rPr lang="de-DE" sz="1800" dirty="0"/>
              <a:t> </a:t>
            </a:r>
            <a:r>
              <a:rPr lang="de-DE" sz="1800" dirty="0" err="1"/>
              <a:t>more</a:t>
            </a:r>
            <a:r>
              <a:rPr lang="de-DE" sz="1800" dirty="0"/>
              <a:t> </a:t>
            </a:r>
            <a:r>
              <a:rPr lang="de-DE" sz="1800" dirty="0" err="1"/>
              <a:t>than</a:t>
            </a:r>
            <a:r>
              <a:rPr lang="de-DE" sz="1800" dirty="0"/>
              <a:t> 15 </a:t>
            </a:r>
            <a:r>
              <a:rPr lang="de-DE" sz="1800" dirty="0" err="1"/>
              <a:t>pages</a:t>
            </a:r>
            <a:r>
              <a:rPr lang="de-DE" sz="1800" dirty="0"/>
              <a:t> in </a:t>
            </a:r>
            <a:r>
              <a:rPr lang="de-DE" sz="1800" dirty="0" err="1"/>
              <a:t>their</a:t>
            </a:r>
            <a:r>
              <a:rPr lang="de-DE" sz="1800" dirty="0"/>
              <a:t> </a:t>
            </a:r>
            <a:r>
              <a:rPr lang="de-DE" sz="1800" dirty="0" err="1"/>
              <a:t>protocols</a:t>
            </a:r>
            <a:r>
              <a:rPr lang="de-DE" sz="1800" dirty="0"/>
              <a:t>. </a:t>
            </a:r>
            <a:r>
              <a:rPr lang="de-DE" sz="1800" dirty="0" err="1"/>
              <a:t>Is</a:t>
            </a:r>
            <a:r>
              <a:rPr lang="de-DE" sz="1800" dirty="0"/>
              <a:t> </a:t>
            </a:r>
            <a:r>
              <a:rPr lang="de-DE" sz="1800" dirty="0" err="1"/>
              <a:t>this</a:t>
            </a:r>
            <a:r>
              <a:rPr lang="de-DE" sz="1800" dirty="0"/>
              <a:t> </a:t>
            </a:r>
            <a:r>
              <a:rPr lang="de-DE" sz="1800" dirty="0" err="1"/>
              <a:t>doable</a:t>
            </a:r>
            <a:r>
              <a:rPr lang="de-DE" sz="1800" dirty="0"/>
              <a:t> </a:t>
            </a:r>
            <a:r>
              <a:rPr lang="de-DE" sz="1800" dirty="0" err="1"/>
              <a:t>for</a:t>
            </a:r>
            <a:r>
              <a:rPr lang="de-DE" sz="1800" dirty="0"/>
              <a:t> all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experiments</a:t>
            </a:r>
            <a:r>
              <a:rPr lang="de-DE" sz="1800" dirty="0"/>
              <a:t>? </a:t>
            </a:r>
            <a:r>
              <a:rPr lang="de-DE" sz="1800" dirty="0" err="1"/>
              <a:t>If</a:t>
            </a:r>
            <a:r>
              <a:rPr lang="de-DE" sz="1800" dirty="0"/>
              <a:t> not, </a:t>
            </a:r>
            <a:r>
              <a:rPr lang="de-DE" sz="1800" dirty="0" err="1"/>
              <a:t>what</a:t>
            </a:r>
            <a:r>
              <a:rPr lang="de-DE" sz="1800" dirty="0"/>
              <a:t> </a:t>
            </a:r>
            <a:r>
              <a:rPr lang="de-DE" sz="1800" dirty="0" err="1"/>
              <a:t>can</a:t>
            </a:r>
            <a:r>
              <a:rPr lang="de-DE" sz="1800" dirty="0"/>
              <a:t> </a:t>
            </a:r>
            <a:r>
              <a:rPr lang="de-DE" sz="1800" dirty="0" err="1"/>
              <a:t>you</a:t>
            </a:r>
            <a:r>
              <a:rPr lang="de-DE" sz="1800" dirty="0"/>
              <a:t> do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make</a:t>
            </a:r>
            <a:r>
              <a:rPr lang="de-DE" sz="1800" dirty="0"/>
              <a:t> </a:t>
            </a:r>
            <a:r>
              <a:rPr lang="de-DE" sz="1800" dirty="0" err="1"/>
              <a:t>it</a:t>
            </a:r>
            <a:r>
              <a:rPr lang="de-DE" sz="1800" dirty="0"/>
              <a:t> </a:t>
            </a:r>
            <a:r>
              <a:rPr lang="de-DE" sz="1800" dirty="0" err="1"/>
              <a:t>work</a:t>
            </a:r>
            <a:r>
              <a:rPr lang="de-DE" sz="1800" dirty="0"/>
              <a:t>?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Can a normal </a:t>
            </a:r>
            <a:r>
              <a:rPr lang="de-DE" sz="1800" dirty="0" err="1"/>
              <a:t>student</a:t>
            </a:r>
            <a:r>
              <a:rPr lang="de-DE" sz="1800" dirty="0"/>
              <a:t> </a:t>
            </a:r>
            <a:r>
              <a:rPr lang="de-DE" sz="1800" dirty="0" err="1"/>
              <a:t>group</a:t>
            </a:r>
            <a:r>
              <a:rPr lang="de-DE" sz="1800" dirty="0"/>
              <a:t> do all </a:t>
            </a:r>
            <a:r>
              <a:rPr lang="de-DE" sz="1800" dirty="0" err="1"/>
              <a:t>experiments</a:t>
            </a:r>
            <a:r>
              <a:rPr lang="de-DE" sz="1800" dirty="0"/>
              <a:t> </a:t>
            </a:r>
            <a:r>
              <a:rPr lang="de-DE" sz="1800" dirty="0" err="1"/>
              <a:t>with</a:t>
            </a:r>
            <a:r>
              <a:rPr lang="de-DE" sz="1800" dirty="0"/>
              <a:t> a 6-7 </a:t>
            </a:r>
            <a:r>
              <a:rPr lang="de-DE" sz="1800" dirty="0" err="1"/>
              <a:t>hours</a:t>
            </a:r>
            <a:r>
              <a:rPr lang="de-DE" sz="1800" dirty="0"/>
              <a:t> </a:t>
            </a:r>
            <a:r>
              <a:rPr lang="de-DE" sz="1800" dirty="0" err="1"/>
              <a:t>work</a:t>
            </a:r>
            <a:r>
              <a:rPr lang="de-DE" sz="1800" dirty="0"/>
              <a:t> </a:t>
            </a:r>
            <a:r>
              <a:rPr lang="de-DE" sz="1800" dirty="0" err="1"/>
              <a:t>day</a:t>
            </a:r>
            <a:r>
              <a:rPr lang="de-DE" sz="1800" dirty="0"/>
              <a:t>? (</a:t>
            </a:r>
            <a:r>
              <a:rPr lang="de-DE" sz="1800" dirty="0" err="1"/>
              <a:t>gives</a:t>
            </a:r>
            <a:r>
              <a:rPr lang="de-DE" sz="1800" dirty="0"/>
              <a:t> time </a:t>
            </a:r>
            <a:r>
              <a:rPr lang="de-DE" sz="1800" dirty="0" err="1"/>
              <a:t>for</a:t>
            </a:r>
            <a:r>
              <a:rPr lang="de-DE" sz="1800" dirty="0"/>
              <a:t> extra slow </a:t>
            </a:r>
            <a:r>
              <a:rPr lang="de-DE" sz="1800" dirty="0" err="1"/>
              <a:t>ones</a:t>
            </a:r>
            <a:r>
              <a:rPr lang="de-DE" sz="1800" dirty="0"/>
              <a:t> and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some</a:t>
            </a:r>
            <a:r>
              <a:rPr lang="de-DE" sz="1800" dirty="0"/>
              <a:t> </a:t>
            </a:r>
            <a:r>
              <a:rPr lang="de-DE" sz="1800" dirty="0" err="1"/>
              <a:t>hard</a:t>
            </a:r>
            <a:r>
              <a:rPr lang="de-DE" sz="1800" dirty="0"/>
              <a:t> </a:t>
            </a:r>
            <a:r>
              <a:rPr lang="de-DE" sz="1800" dirty="0" err="1"/>
              <a:t>errors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work</a:t>
            </a:r>
            <a:r>
              <a:rPr lang="de-DE" sz="1800" dirty="0"/>
              <a:t> out)</a:t>
            </a:r>
          </a:p>
          <a:p>
            <a:pPr>
              <a:lnSpc>
                <a:spcPct val="150000"/>
              </a:lnSpc>
            </a:pPr>
            <a:endParaRPr lang="de-DE" sz="18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E10E7C-D8EC-23A8-564C-F9EDB0C07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  <a:endParaRPr lang="de-DE" sz="8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736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14A84C2-514F-B8F9-8C40-FB8225CFC5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Experiment </a:t>
            </a:r>
            <a:r>
              <a:rPr lang="de-DE" dirty="0" err="1"/>
              <a:t>Judgement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9B63DF-4E68-116E-8087-DABB3AC00A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29EFB6-09CD-9B08-34AA-F06EB1C437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  <a:endParaRPr lang="de-DE" sz="8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76C4A77C-32C1-7B37-5A2F-9A82825269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38002"/>
              </p:ext>
            </p:extLst>
          </p:nvPr>
        </p:nvGraphicFramePr>
        <p:xfrm>
          <a:off x="141316" y="849136"/>
          <a:ext cx="8861367" cy="36304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5945">
                  <a:extLst>
                    <a:ext uri="{9D8B030D-6E8A-4147-A177-3AD203B41FA5}">
                      <a16:colId xmlns:a16="http://schemas.microsoft.com/office/drawing/2014/main" val="2272360101"/>
                    </a:ext>
                  </a:extLst>
                </a:gridCol>
                <a:gridCol w="2689235">
                  <a:extLst>
                    <a:ext uri="{9D8B030D-6E8A-4147-A177-3AD203B41FA5}">
                      <a16:colId xmlns:a16="http://schemas.microsoft.com/office/drawing/2014/main" val="76828139"/>
                    </a:ext>
                  </a:extLst>
                </a:gridCol>
                <a:gridCol w="955385">
                  <a:extLst>
                    <a:ext uri="{9D8B030D-6E8A-4147-A177-3AD203B41FA5}">
                      <a16:colId xmlns:a16="http://schemas.microsoft.com/office/drawing/2014/main" val="949243157"/>
                    </a:ext>
                  </a:extLst>
                </a:gridCol>
                <a:gridCol w="1185459">
                  <a:extLst>
                    <a:ext uri="{9D8B030D-6E8A-4147-A177-3AD203B41FA5}">
                      <a16:colId xmlns:a16="http://schemas.microsoft.com/office/drawing/2014/main" val="2775985395"/>
                    </a:ext>
                  </a:extLst>
                </a:gridCol>
                <a:gridCol w="2845343">
                  <a:extLst>
                    <a:ext uri="{9D8B030D-6E8A-4147-A177-3AD203B41FA5}">
                      <a16:colId xmlns:a16="http://schemas.microsoft.com/office/drawing/2014/main" val="932693298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u="none" strike="noStrike">
                          <a:effectLst/>
                        </a:rPr>
                        <a:t>Item</a:t>
                      </a:r>
                      <a:endParaRPr lang="de-DE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Details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max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points</a:t>
                      </a:r>
                      <a:endParaRPr lang="de-DE" sz="1100" u="none" strike="noStrike" dirty="0">
                        <a:effectLst/>
                      </a:endParaRPr>
                    </a:p>
                  </a:txBody>
                  <a:tcPr marL="2483" marR="2483" marT="2483" marB="0" anchor="b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Hinweise und Richtlinien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864840"/>
                  </a:ext>
                </a:extLst>
              </a:tr>
              <a:tr h="6535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Pre-Discussion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Prior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implementation</a:t>
                      </a:r>
                      <a:r>
                        <a:rPr lang="de-DE" sz="1100" u="none" strike="noStrike" dirty="0">
                          <a:effectLst/>
                        </a:rPr>
                        <a:t>, </a:t>
                      </a:r>
                      <a:r>
                        <a:rPr lang="de-DE" sz="1100" u="none" strike="noStrike" dirty="0" err="1">
                          <a:effectLst/>
                        </a:rPr>
                        <a:t>as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evidence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an </a:t>
                      </a:r>
                      <a:r>
                        <a:rPr lang="de-DE" sz="1100" u="none" strike="noStrike" dirty="0" err="1">
                          <a:effectLst/>
                        </a:rPr>
                        <a:t>understanding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endParaRPr lang="de-DE" sz="1100" u="none" strike="noStrike" dirty="0">
                        <a:effectLst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fundamentals</a:t>
                      </a:r>
                      <a:r>
                        <a:rPr lang="de-DE" sz="1100" u="none" strike="noStrike" dirty="0">
                          <a:effectLst/>
                        </a:rPr>
                        <a:t> and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preliminary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planning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for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trial </a:t>
                      </a:r>
                      <a:r>
                        <a:rPr lang="de-DE" sz="1100" u="none" strike="noStrike" dirty="0" err="1">
                          <a:effectLst/>
                        </a:rPr>
                        <a:t>procedure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1100" u="none" strike="noStrike">
                          <a:effectLst/>
                        </a:rPr>
                        <a:t>20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Satisfactory</a:t>
                      </a:r>
                      <a:r>
                        <a:rPr lang="de-DE" sz="1100" u="none" strike="noStrike" dirty="0">
                          <a:effectLst/>
                        </a:rPr>
                        <a:t> &gt;= 10</a:t>
                      </a:r>
                    </a:p>
                    <a:p>
                      <a:pPr algn="l" fontAlgn="b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Good</a:t>
                      </a:r>
                      <a:r>
                        <a:rPr lang="de-DE" sz="1100" u="none" strike="noStrike" dirty="0">
                          <a:effectLst/>
                        </a:rPr>
                        <a:t> &gt;= 13</a:t>
                      </a:r>
                    </a:p>
                    <a:p>
                      <a:pPr algn="l" fontAlgn="b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Very </a:t>
                      </a:r>
                      <a:r>
                        <a:rPr lang="de-DE" sz="1100" u="none" strike="noStrike" dirty="0" err="1">
                          <a:effectLst/>
                        </a:rPr>
                        <a:t>good</a:t>
                      </a:r>
                      <a:r>
                        <a:rPr lang="de-DE" sz="1100" u="none" strike="noStrike" dirty="0">
                          <a:effectLst/>
                        </a:rPr>
                        <a:t> &gt;= 16</a:t>
                      </a:r>
                    </a:p>
                    <a:p>
                      <a:pPr algn="l" fontAlgn="b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Excellent</a:t>
                      </a:r>
                      <a:r>
                        <a:rPr lang="de-DE" sz="1100" u="none" strike="noStrike" dirty="0">
                          <a:effectLst/>
                        </a:rPr>
                        <a:t> &gt;= 18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b"/>
                </a:tc>
                <a:tc>
                  <a:txBody>
                    <a:bodyPr/>
                    <a:lstStyle/>
                    <a:p>
                      <a:r>
                        <a:rPr lang="de-DE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Points </a:t>
                      </a:r>
                      <a:r>
                        <a:rPr lang="de-DE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deducted</a:t>
                      </a:r>
                      <a:r>
                        <a:rPr lang="de-DE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de-DE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lack </a:t>
                      </a:r>
                      <a:r>
                        <a:rPr lang="de-DE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knowledge</a:t>
                      </a:r>
                      <a:r>
                        <a:rPr lang="de-DE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poor</a:t>
                      </a:r>
                      <a:r>
                        <a:rPr lang="de-DE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preparation</a:t>
                      </a:r>
                      <a:endParaRPr lang="de-DE" sz="11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83" marR="2483" marT="2483" marB="0" anchor="ctr"/>
                </a:tc>
                <a:extLst>
                  <a:ext uri="{0D108BD9-81ED-4DB2-BD59-A6C34878D82A}">
                    <a16:rowId xmlns:a16="http://schemas.microsoft.com/office/drawing/2014/main" val="3985898293"/>
                  </a:ext>
                </a:extLst>
              </a:tr>
              <a:tr h="9379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Implementation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Practical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execution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experiment</a:t>
                      </a:r>
                      <a:r>
                        <a:rPr lang="de-DE" sz="1100" u="none" strike="noStrike" dirty="0">
                          <a:effectLst/>
                        </a:rPr>
                        <a:t> (</a:t>
                      </a:r>
                      <a:r>
                        <a:rPr lang="de-DE" sz="1100" u="none" strike="noStrike" dirty="0" err="1">
                          <a:effectLst/>
                        </a:rPr>
                        <a:t>targeted</a:t>
                      </a:r>
                      <a:r>
                        <a:rPr lang="de-DE" sz="1100" u="none" strike="noStrike" dirty="0">
                          <a:effectLst/>
                        </a:rPr>
                        <a:t>, </a:t>
                      </a:r>
                      <a:r>
                        <a:rPr lang="de-DE" sz="1100" u="none" strike="noStrike" dirty="0" err="1">
                          <a:effectLst/>
                        </a:rPr>
                        <a:t>efficient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working</a:t>
                      </a:r>
                      <a:r>
                        <a:rPr lang="de-DE" sz="1100" u="none" strike="noStrike" dirty="0">
                          <a:effectLst/>
                        </a:rPr>
                        <a:t>, </a:t>
                      </a:r>
                      <a:r>
                        <a:rPr lang="de-DE" sz="1100" u="none" strike="noStrike" dirty="0" err="1">
                          <a:effectLst/>
                        </a:rPr>
                        <a:t>handling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measuring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instruments</a:t>
                      </a:r>
                      <a:r>
                        <a:rPr lang="de-DE" sz="1100" u="none" strike="noStrike" dirty="0">
                          <a:effectLst/>
                        </a:rPr>
                        <a:t>, experimental </a:t>
                      </a:r>
                      <a:r>
                        <a:rPr lang="de-DE" sz="1100" u="none" strike="noStrike" dirty="0" err="1">
                          <a:effectLst/>
                        </a:rPr>
                        <a:t>skills</a:t>
                      </a:r>
                      <a:r>
                        <a:rPr lang="de-DE" sz="1100" u="none" strike="noStrike" dirty="0">
                          <a:effectLst/>
                        </a:rPr>
                        <a:t>, </a:t>
                      </a:r>
                      <a:r>
                        <a:rPr lang="de-DE" sz="1100" u="none" strike="noStrike" dirty="0" err="1">
                          <a:effectLst/>
                        </a:rPr>
                        <a:t>documentation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measurement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values</a:t>
                      </a:r>
                      <a:r>
                        <a:rPr lang="de-DE" sz="1100" u="none" strike="noStrike" dirty="0">
                          <a:effectLst/>
                        </a:rPr>
                        <a:t> and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procedure</a:t>
                      </a:r>
                      <a:r>
                        <a:rPr lang="de-DE" sz="1100" u="none" strike="noStrike" dirty="0">
                          <a:effectLst/>
                        </a:rPr>
                        <a:t>)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1100" u="none" strike="noStrike">
                          <a:effectLst/>
                        </a:rPr>
                        <a:t>15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 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Points </a:t>
                      </a:r>
                      <a:r>
                        <a:rPr lang="de-DE" sz="1100" u="none" strike="noStrike" dirty="0" err="1">
                          <a:effectLst/>
                        </a:rPr>
                        <a:t>deducted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for</a:t>
                      </a:r>
                      <a:r>
                        <a:rPr lang="de-DE" sz="1100" u="none" strike="noStrike" dirty="0">
                          <a:effectLst/>
                        </a:rPr>
                        <a:t>: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de-DE" sz="1100" u="none" strike="noStrike" dirty="0">
                          <a:effectLst/>
                        </a:rPr>
                        <a:t>Not </a:t>
                      </a:r>
                      <a:r>
                        <a:rPr lang="de-DE" sz="1100" u="none" strike="noStrike" dirty="0" err="1">
                          <a:effectLst/>
                        </a:rPr>
                        <a:t>knowing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what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do (</a:t>
                      </a:r>
                      <a:r>
                        <a:rPr lang="de-DE" sz="1100" u="none" strike="noStrike" dirty="0" err="1">
                          <a:effectLst/>
                        </a:rPr>
                        <a:t>up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-3)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de-DE" sz="1100" u="none" strike="noStrike" dirty="0" err="1">
                          <a:effectLst/>
                        </a:rPr>
                        <a:t>Sloppy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work</a:t>
                      </a:r>
                      <a:r>
                        <a:rPr lang="de-DE" sz="1100" u="none" strike="noStrike" dirty="0">
                          <a:effectLst/>
                        </a:rPr>
                        <a:t> (</a:t>
                      </a:r>
                      <a:r>
                        <a:rPr lang="de-DE" sz="1100" u="none" strike="noStrike" dirty="0" err="1">
                          <a:effectLst/>
                        </a:rPr>
                        <a:t>up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-3)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de-DE" sz="1100" u="none" strike="noStrike" dirty="0" err="1">
                          <a:effectLst/>
                        </a:rPr>
                        <a:t>Incorrect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working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methods</a:t>
                      </a:r>
                      <a:r>
                        <a:rPr lang="de-DE" sz="1100" u="none" strike="noStrike" dirty="0">
                          <a:effectLst/>
                        </a:rPr>
                        <a:t> (</a:t>
                      </a:r>
                      <a:r>
                        <a:rPr lang="de-DE" sz="1100" u="none" strike="noStrike" dirty="0" err="1">
                          <a:effectLst/>
                        </a:rPr>
                        <a:t>up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-2)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de-DE" sz="1100" u="none" strike="noStrike" dirty="0" err="1">
                          <a:effectLst/>
                        </a:rPr>
                        <a:t>Inability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operate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equipment</a:t>
                      </a:r>
                      <a:r>
                        <a:rPr lang="de-DE" sz="1100" u="none" strike="noStrike" dirty="0">
                          <a:effectLst/>
                        </a:rPr>
                        <a:t> in </a:t>
                      </a:r>
                      <a:r>
                        <a:rPr lang="de-DE" sz="1100" u="none" strike="noStrike" dirty="0" err="1">
                          <a:effectLst/>
                        </a:rPr>
                        <a:t>accordance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with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instructions</a:t>
                      </a:r>
                      <a:r>
                        <a:rPr lang="de-DE" sz="1100" u="none" strike="noStrike" dirty="0">
                          <a:effectLst/>
                        </a:rPr>
                        <a:t> and </a:t>
                      </a:r>
                      <a:r>
                        <a:rPr lang="de-DE" sz="1100" u="none" strike="noStrike" dirty="0" err="1">
                          <a:effectLst/>
                        </a:rPr>
                        <a:t>guidance</a:t>
                      </a:r>
                      <a:r>
                        <a:rPr lang="de-DE" sz="1100" u="none" strike="noStrike" dirty="0">
                          <a:effectLst/>
                        </a:rPr>
                        <a:t> (</a:t>
                      </a:r>
                      <a:r>
                        <a:rPr lang="de-DE" sz="1100" u="none" strike="noStrike" dirty="0" err="1">
                          <a:effectLst/>
                        </a:rPr>
                        <a:t>up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-2)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extLst>
                  <a:ext uri="{0D108BD9-81ED-4DB2-BD59-A6C34878D82A}">
                    <a16:rowId xmlns:a16="http://schemas.microsoft.com/office/drawing/2014/main" val="3613112978"/>
                  </a:ext>
                </a:extLst>
              </a:tr>
              <a:tr h="5233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Final interview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Final </a:t>
                      </a:r>
                      <a:r>
                        <a:rPr lang="de-DE" sz="1100" u="none" strike="noStrike" dirty="0" err="1">
                          <a:effectLst/>
                        </a:rPr>
                        <a:t>discussion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report</a:t>
                      </a:r>
                      <a:r>
                        <a:rPr lang="de-DE" sz="1100" u="none" strike="noStrike" dirty="0">
                          <a:effectLst/>
                        </a:rPr>
                        <a:t>, ‘</a:t>
                      </a:r>
                      <a:r>
                        <a:rPr lang="de-DE" sz="1100" u="none" strike="noStrike" dirty="0" err="1">
                          <a:effectLst/>
                        </a:rPr>
                        <a:t>defence</a:t>
                      </a:r>
                      <a:r>
                        <a:rPr lang="de-DE" sz="1100" u="none" strike="noStrike" dirty="0">
                          <a:effectLst/>
                        </a:rPr>
                        <a:t>’ and </a:t>
                      </a:r>
                      <a:r>
                        <a:rPr lang="de-DE" sz="1100" u="none" strike="noStrike" dirty="0" err="1">
                          <a:effectLst/>
                        </a:rPr>
                        <a:t>discussion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experiment</a:t>
                      </a:r>
                      <a:r>
                        <a:rPr lang="de-DE" sz="1100" u="none" strike="noStrike" dirty="0">
                          <a:effectLst/>
                        </a:rPr>
                        <a:t> and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report</a:t>
                      </a:r>
                      <a:r>
                        <a:rPr lang="de-DE" sz="1100" u="none" strike="noStrike" dirty="0">
                          <a:effectLst/>
                        </a:rPr>
                        <a:t>.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1100" u="none" strike="noStrike">
                          <a:effectLst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u="none" strike="noStrike">
                          <a:effectLst/>
                        </a:rPr>
                        <a:t> 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Penalties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for</a:t>
                      </a:r>
                      <a:endParaRPr lang="de-DE" sz="1100" u="none" strike="noStrike" dirty="0">
                        <a:effectLst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de-DE" sz="1100" u="none" strike="noStrike" dirty="0" err="1">
                          <a:effectLst/>
                        </a:rPr>
                        <a:t>failure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attend</a:t>
                      </a:r>
                      <a:r>
                        <a:rPr lang="de-DE" sz="1100" u="none" strike="noStrike" dirty="0">
                          <a:effectLst/>
                        </a:rPr>
                        <a:t> (-5) 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de-DE" sz="1100" u="none" strike="noStrike" dirty="0">
                          <a:effectLst/>
                        </a:rPr>
                        <a:t>lack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knowledge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of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the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protocol</a:t>
                      </a:r>
                      <a:r>
                        <a:rPr lang="de-DE" sz="1100" u="none" strike="noStrike" dirty="0">
                          <a:effectLst/>
                        </a:rPr>
                        <a:t> and </a:t>
                      </a:r>
                      <a:r>
                        <a:rPr lang="de-DE" sz="1100" u="none" strike="noStrike" dirty="0" err="1">
                          <a:effectLst/>
                        </a:rPr>
                        <a:t>scoring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procedures</a:t>
                      </a:r>
                      <a:r>
                        <a:rPr lang="de-DE" sz="1100" u="none" strike="noStrike" dirty="0">
                          <a:effectLst/>
                        </a:rPr>
                        <a:t> (</a:t>
                      </a:r>
                      <a:r>
                        <a:rPr lang="de-DE" sz="1100" u="none" strike="noStrike" dirty="0" err="1">
                          <a:effectLst/>
                        </a:rPr>
                        <a:t>up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to</a:t>
                      </a:r>
                      <a:r>
                        <a:rPr lang="de-DE" sz="1100" u="none" strike="noStrike" dirty="0">
                          <a:effectLst/>
                        </a:rPr>
                        <a:t> -3)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extLst>
                  <a:ext uri="{0D108BD9-81ED-4DB2-BD59-A6C34878D82A}">
                    <a16:rowId xmlns:a16="http://schemas.microsoft.com/office/drawing/2014/main" val="2670415326"/>
                  </a:ext>
                </a:extLst>
              </a:tr>
              <a:tr h="8340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Outstanding </a:t>
                      </a:r>
                      <a:r>
                        <a:rPr lang="de-DE" sz="1100" u="none" strike="noStrike" dirty="0" err="1">
                          <a:effectLst/>
                        </a:rPr>
                        <a:t>achievement</a:t>
                      </a:r>
                      <a:endParaRPr lang="de-DE" sz="1100" u="none" strike="noStrike" dirty="0">
                        <a:effectLst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e.g. </a:t>
                      </a:r>
                      <a:r>
                        <a:rPr lang="de-DE" sz="1100" u="none" strike="noStrike" dirty="0" err="1">
                          <a:effectLst/>
                        </a:rPr>
                        <a:t>specific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measurement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results</a:t>
                      </a:r>
                      <a:r>
                        <a:rPr lang="de-DE" sz="1100" u="none" strike="noStrike" dirty="0">
                          <a:effectLst/>
                        </a:rPr>
                        <a:t>, </a:t>
                      </a:r>
                      <a:r>
                        <a:rPr lang="de-DE" sz="1100" u="none" strike="noStrike" dirty="0" err="1">
                          <a:effectLst/>
                        </a:rPr>
                        <a:t>analysis</a:t>
                      </a:r>
                      <a:r>
                        <a:rPr lang="de-DE" sz="1100" u="none" strike="noStrike" dirty="0">
                          <a:effectLst/>
                        </a:rPr>
                        <a:t>, etc. This additional </a:t>
                      </a:r>
                      <a:r>
                        <a:rPr lang="de-DE" sz="1100" u="none" strike="noStrike" dirty="0" err="1">
                          <a:effectLst/>
                        </a:rPr>
                        <a:t>assessment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should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only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be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used</a:t>
                      </a:r>
                      <a:r>
                        <a:rPr lang="de-DE" sz="1100" u="none" strike="noStrike" dirty="0">
                          <a:effectLst/>
                        </a:rPr>
                        <a:t> in </a:t>
                      </a:r>
                      <a:r>
                        <a:rPr lang="de-DE" sz="1100" u="none" strike="noStrike" dirty="0" err="1">
                          <a:effectLst/>
                        </a:rPr>
                        <a:t>specific</a:t>
                      </a:r>
                      <a:r>
                        <a:rPr lang="de-DE" sz="1100" u="none" strike="noStrike" dirty="0">
                          <a:effectLst/>
                        </a:rPr>
                        <a:t>, </a:t>
                      </a:r>
                      <a:r>
                        <a:rPr lang="de-DE" sz="1100" u="none" strike="noStrike" dirty="0" err="1">
                          <a:effectLst/>
                        </a:rPr>
                        <a:t>genuinely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justified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cases</a:t>
                      </a:r>
                      <a:r>
                        <a:rPr lang="de-DE" sz="1100" u="none" strike="noStrike" dirty="0">
                          <a:effectLst/>
                        </a:rPr>
                        <a:t>.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DE" sz="1100" u="none" strike="noStrike">
                          <a:effectLst/>
                        </a:rPr>
                        <a:t>bis 30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100" u="none" strike="noStrike">
                          <a:effectLst/>
                        </a:rPr>
                        <a:t> 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100" u="none" strike="noStrike" dirty="0" err="1">
                          <a:effectLst/>
                        </a:rPr>
                        <a:t>Only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outstanding</a:t>
                      </a:r>
                      <a:r>
                        <a:rPr lang="de-DE" sz="1100" u="none" strike="noStrike" dirty="0">
                          <a:effectLst/>
                        </a:rPr>
                        <a:t> additional </a:t>
                      </a:r>
                      <a:r>
                        <a:rPr lang="de-DE" sz="1100" u="none" strike="noStrike" dirty="0" err="1">
                          <a:effectLst/>
                        </a:rPr>
                        <a:t>achievements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should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be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assessed</a:t>
                      </a:r>
                      <a:r>
                        <a:rPr lang="de-DE" sz="1100" u="none" strike="noStrike" dirty="0">
                          <a:effectLst/>
                        </a:rPr>
                        <a:t> and </a:t>
                      </a:r>
                      <a:r>
                        <a:rPr lang="de-DE" sz="1100" u="none" strike="noStrike" dirty="0" err="1">
                          <a:effectLst/>
                        </a:rPr>
                        <a:t>awarded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marks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here</a:t>
                      </a:r>
                      <a:r>
                        <a:rPr lang="de-DE" sz="1100" u="none" strike="noStrike" dirty="0">
                          <a:effectLst/>
                        </a:rPr>
                        <a:t> in </a:t>
                      </a:r>
                      <a:r>
                        <a:rPr lang="de-DE" sz="1100" u="none" strike="noStrike" dirty="0" err="1">
                          <a:effectLst/>
                        </a:rPr>
                        <a:t>exceptional</a:t>
                      </a:r>
                      <a:r>
                        <a:rPr lang="de-DE" sz="1100" u="none" strike="noStrike" dirty="0">
                          <a:effectLst/>
                        </a:rPr>
                        <a:t> </a:t>
                      </a:r>
                      <a:r>
                        <a:rPr lang="de-DE" sz="1100" u="none" strike="noStrike" dirty="0" err="1">
                          <a:effectLst/>
                        </a:rPr>
                        <a:t>cases</a:t>
                      </a:r>
                      <a:r>
                        <a:rPr lang="de-DE" sz="1100" u="none" strike="noStrike" dirty="0">
                          <a:effectLst/>
                        </a:rPr>
                        <a:t>. 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483" marR="2483" marT="2483" marB="0" anchor="ctr"/>
                </a:tc>
                <a:extLst>
                  <a:ext uri="{0D108BD9-81ED-4DB2-BD59-A6C34878D82A}">
                    <a16:rowId xmlns:a16="http://schemas.microsoft.com/office/drawing/2014/main" val="3706112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516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B008EB6-BCAD-E133-7826-C5AA694618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8570" y="270904"/>
            <a:ext cx="8327009" cy="552922"/>
          </a:xfrm>
        </p:spPr>
        <p:txBody>
          <a:bodyPr/>
          <a:lstStyle/>
          <a:p>
            <a:r>
              <a:rPr lang="de-DE" dirty="0"/>
              <a:t>Protokoll: </a:t>
            </a:r>
            <a:r>
              <a:rPr lang="de-DE" dirty="0" err="1"/>
              <a:t>Judgements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7D0255A-F1C6-9D0B-FE78-B708B641309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6800" y="914400"/>
            <a:ext cx="8327009" cy="3516341"/>
          </a:xfrm>
        </p:spPr>
        <p:txBody>
          <a:bodyPr/>
          <a:lstStyle/>
          <a:p>
            <a:r>
              <a:rPr lang="de-DE" b="1" i="1" dirty="0"/>
              <a:t>Quality </a:t>
            </a:r>
            <a:r>
              <a:rPr lang="de-DE" b="1" i="1" dirty="0" err="1"/>
              <a:t>of</a:t>
            </a:r>
            <a:r>
              <a:rPr lang="de-DE" b="1" i="1" dirty="0"/>
              <a:t> </a:t>
            </a:r>
            <a:r>
              <a:rPr lang="de-DE" b="1" i="1" dirty="0" err="1"/>
              <a:t>the</a:t>
            </a:r>
            <a:r>
              <a:rPr lang="de-DE" b="1" i="1" dirty="0"/>
              <a:t> </a:t>
            </a:r>
            <a:r>
              <a:rPr lang="de-DE" b="1" i="1" dirty="0" err="1"/>
              <a:t>measurement</a:t>
            </a:r>
            <a:r>
              <a:rPr lang="de-DE" b="1" i="1" dirty="0"/>
              <a:t> </a:t>
            </a:r>
            <a:r>
              <a:rPr lang="de-DE" b="1" i="1" dirty="0" err="1"/>
              <a:t>obtained</a:t>
            </a:r>
            <a:r>
              <a:rPr lang="de-DE" b="1" i="1" dirty="0"/>
              <a:t> (15P)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measurement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acceptable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limits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equipment</a:t>
            </a:r>
            <a:r>
              <a:rPr lang="de-DE" dirty="0"/>
              <a:t>, </a:t>
            </a:r>
            <a:r>
              <a:rPr lang="de-DE" dirty="0" err="1"/>
              <a:t>full</a:t>
            </a:r>
            <a:r>
              <a:rPr lang="de-DE" dirty="0"/>
              <a:t> </a:t>
            </a:r>
            <a:r>
              <a:rPr lang="de-DE" dirty="0" err="1"/>
              <a:t>marks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awarded</a:t>
            </a:r>
            <a:r>
              <a:rPr lang="de-DE" dirty="0"/>
              <a:t>; </a:t>
            </a:r>
            <a:r>
              <a:rPr lang="de-DE" dirty="0" err="1"/>
              <a:t>otherwise</a:t>
            </a:r>
            <a:r>
              <a:rPr lang="de-DE" dirty="0"/>
              <a:t>, </a:t>
            </a:r>
            <a:r>
              <a:rPr lang="de-DE" dirty="0" err="1"/>
              <a:t>points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deducted</a:t>
            </a:r>
            <a:r>
              <a:rPr lang="de-DE" dirty="0"/>
              <a:t> 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incorrect</a:t>
            </a:r>
            <a:r>
              <a:rPr lang="de-DE" dirty="0"/>
              <a:t> </a:t>
            </a:r>
            <a:r>
              <a:rPr lang="de-DE" dirty="0" err="1"/>
              <a:t>measurements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-2 </a:t>
            </a:r>
            <a:r>
              <a:rPr lang="de-DE" dirty="0" err="1"/>
              <a:t>each</a:t>
            </a:r>
            <a:r>
              <a:rPr lang="de-DE" dirty="0"/>
              <a:t>)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</a:t>
            </a:r>
            <a:r>
              <a:rPr lang="de-DE" dirty="0" err="1"/>
              <a:t>measurements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-5 </a:t>
            </a:r>
            <a:r>
              <a:rPr lang="de-DE" dirty="0" err="1"/>
              <a:t>each</a:t>
            </a:r>
            <a:r>
              <a:rPr lang="de-DE" dirty="0"/>
              <a:t>)</a:t>
            </a:r>
          </a:p>
          <a:p>
            <a:pPr lvl="1"/>
            <a:endParaRPr lang="de-DE" dirty="0"/>
          </a:p>
          <a:p>
            <a:r>
              <a:rPr lang="de-DE" b="1" i="1" dirty="0" err="1"/>
              <a:t>Introduction</a:t>
            </a:r>
            <a:r>
              <a:rPr lang="de-DE" b="1" i="1" dirty="0"/>
              <a:t> and Theory (6P)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e-DE" dirty="0" err="1"/>
              <a:t>Deductions</a:t>
            </a:r>
            <a:r>
              <a:rPr lang="de-DE" dirty="0"/>
              <a:t>:</a:t>
            </a:r>
          </a:p>
          <a:p>
            <a:pPr marL="628650" lvl="1" indent="-285750" fontAlgn="ctr">
              <a:buFont typeface="Arial" panose="020B0604020202020204" pitchFamily="34" charset="0"/>
              <a:buChar char="•"/>
            </a:pPr>
            <a:r>
              <a:rPr lang="de-DE" dirty="0"/>
              <a:t>Theory 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short</a:t>
            </a:r>
            <a:r>
              <a:rPr lang="de-DE" dirty="0"/>
              <a:t> (-1)</a:t>
            </a:r>
          </a:p>
          <a:p>
            <a:pPr marL="628650" lvl="1" indent="-285750" fontAlgn="ctr">
              <a:buFont typeface="Arial" panose="020B0604020202020204" pitchFamily="34" charset="0"/>
              <a:buChar char="•"/>
            </a:pPr>
            <a:r>
              <a:rPr lang="de-DE" dirty="0"/>
              <a:t>Omission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formulas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relationships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-2) </a:t>
            </a:r>
          </a:p>
          <a:p>
            <a:pPr marL="628650" lvl="1" indent="-285750" fontAlgn="ctr">
              <a:buFont typeface="Arial" panose="020B0604020202020204" pitchFamily="34" charset="0"/>
              <a:buChar char="•"/>
            </a:pPr>
            <a:r>
              <a:rPr lang="de-DE" dirty="0"/>
              <a:t>Theory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incorrect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-6)</a:t>
            </a:r>
            <a:endParaRPr lang="de-DE" dirty="0">
              <a:solidFill>
                <a:srgbClr val="000000"/>
              </a:solidFill>
              <a:latin typeface="Aptos Narrow" panose="020B0004020202020204" pitchFamily="34" charset="0"/>
            </a:endParaRPr>
          </a:p>
          <a:p>
            <a:endParaRPr lang="de-D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FDD0D7F-26D0-3203-0EAA-BA40B66E1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2888" y="4682741"/>
            <a:ext cx="6782571" cy="274637"/>
          </a:xfrm>
        </p:spPr>
        <p:txBody>
          <a:bodyPr/>
          <a:lstStyle/>
          <a:p>
            <a:r>
              <a:rPr lang="de-DE"/>
              <a:t>FP / MP Tutors Meeting - 21.04.2026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6664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33ECA6B-EF85-5DB1-49EC-A2B9413CF6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Protokoll: </a:t>
            </a:r>
            <a:r>
              <a:rPr lang="de-DE" dirty="0" err="1"/>
              <a:t>Judgements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8820FA-7CA4-DE6D-E1FD-6838512CC8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de-DE" b="1" i="1" dirty="0"/>
              <a:t>Formal </a:t>
            </a:r>
            <a:r>
              <a:rPr lang="de-DE" b="1" i="1" dirty="0" err="1"/>
              <a:t>presentation</a:t>
            </a:r>
            <a:r>
              <a:rPr lang="de-DE" b="1" i="1" dirty="0"/>
              <a:t>/</a:t>
            </a:r>
            <a:r>
              <a:rPr lang="de-DE" b="1" i="1" dirty="0" err="1"/>
              <a:t>conventions</a:t>
            </a:r>
            <a:r>
              <a:rPr lang="de-DE" b="1" i="1" dirty="0"/>
              <a:t> (</a:t>
            </a:r>
            <a:r>
              <a:rPr lang="de-DE" b="1" i="1" dirty="0" err="1"/>
              <a:t>structure</a:t>
            </a:r>
            <a:r>
              <a:rPr lang="de-DE" b="1" i="1" dirty="0"/>
              <a:t>, </a:t>
            </a:r>
            <a:r>
              <a:rPr lang="de-DE" b="1" i="1" dirty="0" err="1"/>
              <a:t>citations</a:t>
            </a:r>
            <a:r>
              <a:rPr lang="de-DE" b="1" i="1" dirty="0"/>
              <a:t>, </a:t>
            </a:r>
            <a:r>
              <a:rPr lang="de-DE" b="1" i="1" dirty="0" err="1"/>
              <a:t>formatting</a:t>
            </a:r>
            <a:r>
              <a:rPr lang="de-DE" b="1" i="1" dirty="0"/>
              <a:t> </a:t>
            </a:r>
            <a:r>
              <a:rPr lang="de-DE" b="1" i="1" dirty="0" err="1"/>
              <a:t>of</a:t>
            </a:r>
            <a:r>
              <a:rPr lang="de-DE" b="1" i="1" dirty="0"/>
              <a:t> </a:t>
            </a:r>
            <a:r>
              <a:rPr lang="de-DE" b="1" i="1" dirty="0" err="1"/>
              <a:t>tables</a:t>
            </a:r>
            <a:r>
              <a:rPr lang="de-DE" b="1" i="1" dirty="0"/>
              <a:t> and </a:t>
            </a:r>
            <a:r>
              <a:rPr lang="de-DE" b="1" i="1" dirty="0" err="1"/>
              <a:t>diagrams</a:t>
            </a:r>
            <a:r>
              <a:rPr lang="de-DE" b="1" i="1" dirty="0"/>
              <a:t>, etc.) (6P)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serious</a:t>
            </a:r>
            <a:r>
              <a:rPr lang="de-DE" dirty="0"/>
              <a:t> </a:t>
            </a:r>
            <a:r>
              <a:rPr lang="de-DE" dirty="0" err="1"/>
              <a:t>spelling</a:t>
            </a:r>
            <a:r>
              <a:rPr lang="de-DE" dirty="0"/>
              <a:t> </a:t>
            </a:r>
            <a:r>
              <a:rPr lang="de-DE" dirty="0" err="1"/>
              <a:t>errors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-2)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illogical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nonsensical</a:t>
            </a:r>
            <a:r>
              <a:rPr lang="de-DE" dirty="0"/>
              <a:t>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report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-1)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incorrect</a:t>
            </a:r>
            <a:r>
              <a:rPr lang="de-DE" dirty="0"/>
              <a:t> </a:t>
            </a:r>
            <a:r>
              <a:rPr lang="de-DE" dirty="0" err="1"/>
              <a:t>table</a:t>
            </a:r>
            <a:r>
              <a:rPr lang="de-DE" dirty="0"/>
              <a:t> </a:t>
            </a:r>
            <a:r>
              <a:rPr lang="de-DE" dirty="0" err="1"/>
              <a:t>layout</a:t>
            </a:r>
            <a:r>
              <a:rPr lang="de-DE" dirty="0"/>
              <a:t> and </a:t>
            </a:r>
            <a:r>
              <a:rPr lang="de-DE" dirty="0" err="1"/>
              <a:t>formatting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-1)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image</a:t>
            </a:r>
            <a:r>
              <a:rPr lang="de-DE" dirty="0"/>
              <a:t> </a:t>
            </a:r>
            <a:r>
              <a:rPr lang="de-DE" dirty="0" err="1"/>
              <a:t>format</a:t>
            </a:r>
            <a:r>
              <a:rPr lang="de-DE" dirty="0"/>
              <a:t> (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small</a:t>
            </a:r>
            <a:r>
              <a:rPr lang="de-DE" dirty="0"/>
              <a:t>, </a:t>
            </a:r>
            <a:r>
              <a:rPr lang="de-DE" dirty="0" err="1"/>
              <a:t>illegible</a:t>
            </a:r>
            <a:r>
              <a:rPr lang="de-DE" dirty="0"/>
              <a:t>, </a:t>
            </a:r>
            <a:r>
              <a:rPr lang="de-DE" dirty="0" err="1"/>
              <a:t>captions</a:t>
            </a:r>
            <a:r>
              <a:rPr lang="de-DE" dirty="0"/>
              <a:t>, etc.)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-2)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citations</a:t>
            </a:r>
            <a:r>
              <a:rPr lang="de-DE" dirty="0"/>
              <a:t> (-2) </a:t>
            </a:r>
            <a:r>
              <a:rPr lang="de-DE" dirty="0" err="1"/>
              <a:t>missing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incorrect</a:t>
            </a:r>
            <a:r>
              <a:rPr lang="de-DE" dirty="0"/>
              <a:t> </a:t>
            </a:r>
            <a:r>
              <a:rPr lang="de-DE" dirty="0" err="1"/>
              <a:t>citations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-1)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B56F124-9131-2DF3-497B-96999E075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  <a:endParaRPr lang="de-DE" sz="8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194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CB0395E-1709-F1EA-5676-A9FE85C94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Protokoll: </a:t>
            </a:r>
            <a:r>
              <a:rPr lang="de-DE" dirty="0" err="1"/>
              <a:t>Judgements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3C3F22-C988-EFCE-9EDA-8694C1A8CBF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de-DE" b="1" i="1" dirty="0"/>
              <a:t>Description </a:t>
            </a:r>
            <a:r>
              <a:rPr lang="de-DE" b="1" i="1" dirty="0" err="1"/>
              <a:t>of</a:t>
            </a:r>
            <a:r>
              <a:rPr lang="de-DE" b="1" i="1" dirty="0"/>
              <a:t> </a:t>
            </a:r>
            <a:r>
              <a:rPr lang="de-DE" b="1" i="1" dirty="0" err="1"/>
              <a:t>the</a:t>
            </a:r>
            <a:r>
              <a:rPr lang="de-DE" b="1" i="1" dirty="0"/>
              <a:t> </a:t>
            </a:r>
            <a:r>
              <a:rPr lang="de-DE" b="1" i="1" dirty="0" err="1"/>
              <a:t>experiment</a:t>
            </a:r>
            <a:r>
              <a:rPr lang="de-DE" b="1" i="1" dirty="0"/>
              <a:t> and </a:t>
            </a:r>
            <a:r>
              <a:rPr lang="de-DE" b="1" i="1" dirty="0" err="1"/>
              <a:t>procedure</a:t>
            </a:r>
            <a:r>
              <a:rPr lang="de-DE" b="1" i="1" dirty="0"/>
              <a:t>, </a:t>
            </a:r>
            <a:r>
              <a:rPr lang="de-DE" b="1" i="1" dirty="0" err="1"/>
              <a:t>analysis</a:t>
            </a:r>
            <a:r>
              <a:rPr lang="de-DE" b="1" i="1" dirty="0"/>
              <a:t> </a:t>
            </a:r>
            <a:r>
              <a:rPr lang="de-DE" b="1" i="1" dirty="0" err="1"/>
              <a:t>of</a:t>
            </a:r>
            <a:r>
              <a:rPr lang="de-DE" b="1" i="1" dirty="0"/>
              <a:t> </a:t>
            </a:r>
            <a:r>
              <a:rPr lang="de-DE" b="1" i="1" dirty="0" err="1"/>
              <a:t>the</a:t>
            </a:r>
            <a:r>
              <a:rPr lang="de-DE" b="1" i="1" dirty="0"/>
              <a:t> </a:t>
            </a:r>
            <a:r>
              <a:rPr lang="de-DE" b="1" i="1" dirty="0" err="1"/>
              <a:t>measurement</a:t>
            </a:r>
            <a:r>
              <a:rPr lang="de-DE" b="1" i="1" dirty="0"/>
              <a:t> </a:t>
            </a:r>
            <a:r>
              <a:rPr lang="de-DE" b="1" i="1" dirty="0" err="1"/>
              <a:t>results</a:t>
            </a:r>
            <a:r>
              <a:rPr lang="de-DE" b="1" i="1" dirty="0"/>
              <a:t>, </a:t>
            </a:r>
            <a:r>
              <a:rPr lang="de-DE" b="1" i="1" dirty="0" err="1"/>
              <a:t>discussion</a:t>
            </a:r>
            <a:r>
              <a:rPr lang="de-DE" b="1" i="1" dirty="0"/>
              <a:t> </a:t>
            </a:r>
            <a:r>
              <a:rPr lang="de-DE" b="1" i="1" dirty="0" err="1"/>
              <a:t>of</a:t>
            </a:r>
            <a:r>
              <a:rPr lang="de-DE" b="1" i="1" dirty="0"/>
              <a:t> </a:t>
            </a:r>
            <a:r>
              <a:rPr lang="de-DE" b="1" i="1" dirty="0" err="1"/>
              <a:t>sources</a:t>
            </a:r>
            <a:r>
              <a:rPr lang="de-DE" b="1" i="1" dirty="0"/>
              <a:t> </a:t>
            </a:r>
            <a:r>
              <a:rPr lang="de-DE" b="1" i="1" dirty="0" err="1"/>
              <a:t>of</a:t>
            </a:r>
            <a:r>
              <a:rPr lang="de-DE" b="1" i="1" dirty="0"/>
              <a:t> </a:t>
            </a:r>
            <a:r>
              <a:rPr lang="de-DE" b="1" i="1" dirty="0" err="1"/>
              <a:t>inaccuracy</a:t>
            </a:r>
            <a:r>
              <a:rPr lang="de-DE" b="1" i="1" dirty="0"/>
              <a:t>, </a:t>
            </a:r>
            <a:r>
              <a:rPr lang="de-DE" b="1" i="1" dirty="0" err="1"/>
              <a:t>critical</a:t>
            </a:r>
            <a:r>
              <a:rPr lang="de-DE" b="1" i="1" dirty="0"/>
              <a:t> </a:t>
            </a:r>
            <a:r>
              <a:rPr lang="de-DE" b="1" i="1" dirty="0" err="1"/>
              <a:t>evaluation</a:t>
            </a:r>
            <a:r>
              <a:rPr lang="de-DE" b="1" i="1" dirty="0"/>
              <a:t> and </a:t>
            </a:r>
            <a:r>
              <a:rPr lang="de-DE" b="1" i="1" dirty="0" err="1"/>
              <a:t>assessment</a:t>
            </a:r>
            <a:r>
              <a:rPr lang="de-DE" b="1" i="1" dirty="0"/>
              <a:t> </a:t>
            </a:r>
            <a:r>
              <a:rPr lang="de-DE" b="1" i="1" dirty="0" err="1"/>
              <a:t>of</a:t>
            </a:r>
            <a:r>
              <a:rPr lang="de-DE" b="1" i="1" dirty="0"/>
              <a:t> </a:t>
            </a:r>
            <a:r>
              <a:rPr lang="de-DE" b="1" i="1" dirty="0" err="1"/>
              <a:t>the</a:t>
            </a:r>
            <a:r>
              <a:rPr lang="de-DE" b="1" i="1" dirty="0"/>
              <a:t> </a:t>
            </a:r>
            <a:r>
              <a:rPr lang="de-DE" b="1" i="1" dirty="0" err="1"/>
              <a:t>results</a:t>
            </a:r>
            <a:r>
              <a:rPr lang="de-DE" b="1" i="1" dirty="0"/>
              <a:t>, </a:t>
            </a:r>
            <a:r>
              <a:rPr lang="de-DE" b="1" i="1" dirty="0" err="1"/>
              <a:t>summary</a:t>
            </a:r>
            <a:r>
              <a:rPr lang="de-DE" b="1" i="1" dirty="0"/>
              <a:t> (33P)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/>
              <a:t>Description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setup</a:t>
            </a:r>
            <a:r>
              <a:rPr lang="de-DE" dirty="0"/>
              <a:t> </a:t>
            </a:r>
            <a:r>
              <a:rPr lang="de-DE" dirty="0" err="1"/>
              <a:t>incorrect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incomplete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-5)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/>
              <a:t>Description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incorrect</a:t>
            </a:r>
            <a:r>
              <a:rPr lang="de-DE" dirty="0"/>
              <a:t>, </a:t>
            </a:r>
            <a:r>
              <a:rPr lang="de-DE" dirty="0" err="1"/>
              <a:t>incomprehensible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incomplete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-5)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/>
              <a:t>Evaluation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measured</a:t>
            </a:r>
            <a:r>
              <a:rPr lang="de-DE" dirty="0"/>
              <a:t> </a:t>
            </a:r>
            <a:r>
              <a:rPr lang="de-DE" dirty="0" err="1"/>
              <a:t>values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incomplete</a:t>
            </a:r>
            <a:r>
              <a:rPr lang="de-DE" dirty="0"/>
              <a:t> (</a:t>
            </a:r>
            <a:r>
              <a:rPr lang="de-DE" dirty="0" err="1"/>
              <a:t>returned</a:t>
            </a:r>
            <a:r>
              <a:rPr lang="de-DE" dirty="0"/>
              <a:t> and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resubmitted</a:t>
            </a:r>
            <a:r>
              <a:rPr lang="de-DE" dirty="0"/>
              <a:t>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/>
              <a:t>Evaluation </a:t>
            </a:r>
            <a:r>
              <a:rPr lang="de-DE" dirty="0" err="1"/>
              <a:t>incorrect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-10 </a:t>
            </a:r>
            <a:r>
              <a:rPr lang="de-DE" dirty="0" err="1"/>
              <a:t>depending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deficiency</a:t>
            </a:r>
            <a:r>
              <a:rPr lang="de-DE" dirty="0"/>
              <a:t>, 1–2 </a:t>
            </a:r>
            <a:r>
              <a:rPr lang="de-DE" dirty="0" err="1"/>
              <a:t>points</a:t>
            </a:r>
            <a:r>
              <a:rPr lang="de-DE" dirty="0"/>
              <a:t> </a:t>
            </a:r>
            <a:r>
              <a:rPr lang="de-DE" dirty="0" err="1"/>
              <a:t>deducted</a:t>
            </a:r>
            <a:r>
              <a:rPr lang="de-DE" dirty="0"/>
              <a:t> per source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error</a:t>
            </a:r>
            <a:r>
              <a:rPr lang="de-DE" dirty="0"/>
              <a:t>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/>
              <a:t>Error </a:t>
            </a:r>
            <a:r>
              <a:rPr lang="de-DE" dirty="0" err="1"/>
              <a:t>analysis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completely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largely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(</a:t>
            </a:r>
            <a:r>
              <a:rPr lang="de-DE" dirty="0" err="1"/>
              <a:t>returned</a:t>
            </a:r>
            <a:r>
              <a:rPr lang="de-DE" dirty="0"/>
              <a:t>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/>
              <a:t>Error </a:t>
            </a:r>
            <a:r>
              <a:rPr lang="de-DE" dirty="0" err="1"/>
              <a:t>analysis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mostly</a:t>
            </a:r>
            <a:r>
              <a:rPr lang="de-DE" dirty="0"/>
              <a:t> </a:t>
            </a:r>
            <a:r>
              <a:rPr lang="de-DE" dirty="0" err="1"/>
              <a:t>present</a:t>
            </a:r>
            <a:r>
              <a:rPr lang="de-DE" dirty="0"/>
              <a:t> but </a:t>
            </a:r>
            <a:r>
              <a:rPr lang="de-DE" dirty="0" err="1"/>
              <a:t>incomplete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-5)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 err="1"/>
              <a:t>Discussion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errors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(-6)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inadequate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-3)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/>
              <a:t>Evaluation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results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(-6)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inadequate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-3)</a:t>
            </a:r>
          </a:p>
          <a:p>
            <a:pPr marL="25200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dirty="0"/>
              <a:t>Summary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missing</a:t>
            </a:r>
            <a:r>
              <a:rPr lang="de-DE" dirty="0"/>
              <a:t> (-6), </a:t>
            </a:r>
            <a:r>
              <a:rPr lang="de-DE" dirty="0" err="1"/>
              <a:t>inadequate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incomplete</a:t>
            </a:r>
            <a:r>
              <a:rPr lang="de-DE" dirty="0"/>
              <a:t> (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-4)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581B43-2B56-B0D9-9551-61827D7151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z="8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</a:p>
        </p:txBody>
      </p:sp>
    </p:spTree>
    <p:extLst>
      <p:ext uri="{BB962C8B-B14F-4D97-AF65-F5344CB8AC3E}">
        <p14:creationId xmlns:p14="http://schemas.microsoft.com/office/powerpoint/2010/main" val="2581128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13827E2C-D5C0-868B-6DD2-405A77DAB0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General Notes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F14D23-6DEA-A448-29AF-CD521D4A8E6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/>
              <a:t>Reports do not </a:t>
            </a:r>
            <a:r>
              <a:rPr lang="de-DE" sz="1800" dirty="0" err="1"/>
              <a:t>need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be</a:t>
            </a:r>
            <a:r>
              <a:rPr lang="de-DE" sz="1800" dirty="0"/>
              <a:t> </a:t>
            </a:r>
            <a:r>
              <a:rPr lang="de-DE" sz="1800" dirty="0" err="1"/>
              <a:t>tailored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tutors</a:t>
            </a:r>
            <a:r>
              <a:rPr lang="de-DE" sz="1800" dirty="0"/>
              <a:t>' </a:t>
            </a:r>
            <a:r>
              <a:rPr lang="de-DE" sz="1800" dirty="0" err="1"/>
              <a:t>preferences</a:t>
            </a:r>
            <a:r>
              <a:rPr lang="de-DE" sz="1800" dirty="0"/>
              <a:t>; </a:t>
            </a:r>
            <a:r>
              <a:rPr lang="de-DE" sz="1800" dirty="0" err="1"/>
              <a:t>instead</a:t>
            </a:r>
            <a:r>
              <a:rPr lang="de-DE" sz="1800" dirty="0"/>
              <a:t>, </a:t>
            </a:r>
            <a:r>
              <a:rPr lang="de-DE" sz="1800" dirty="0" err="1"/>
              <a:t>they</a:t>
            </a:r>
            <a:r>
              <a:rPr lang="de-DE" sz="1800" dirty="0"/>
              <a:t> </a:t>
            </a:r>
            <a:r>
              <a:rPr lang="de-DE" sz="1800" dirty="0" err="1"/>
              <a:t>should</a:t>
            </a:r>
            <a:r>
              <a:rPr lang="de-DE" sz="1800" dirty="0"/>
              <a:t> follow </a:t>
            </a:r>
            <a:r>
              <a:rPr lang="de-DE" sz="1800" dirty="0" err="1"/>
              <a:t>the</a:t>
            </a:r>
            <a:r>
              <a:rPr lang="de-DE" sz="1800" dirty="0"/>
              <a:t> sample </a:t>
            </a:r>
            <a:r>
              <a:rPr lang="de-DE" sz="1800" dirty="0" err="1"/>
              <a:t>report</a:t>
            </a:r>
            <a:r>
              <a:rPr lang="de-DE" sz="1800" dirty="0"/>
              <a:t>. 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/>
              <a:t>A </a:t>
            </a:r>
            <a:r>
              <a:rPr lang="de-DE" sz="1800" dirty="0" err="1"/>
              <a:t>report</a:t>
            </a:r>
            <a:r>
              <a:rPr lang="de-DE" sz="1800" dirty="0"/>
              <a:t> </a:t>
            </a:r>
            <a:r>
              <a:rPr lang="de-DE" sz="1800" dirty="0" err="1"/>
              <a:t>should</a:t>
            </a:r>
            <a:r>
              <a:rPr lang="de-DE" sz="1800" dirty="0"/>
              <a:t> </a:t>
            </a:r>
            <a:r>
              <a:rPr lang="de-DE" sz="1800" dirty="0" err="1"/>
              <a:t>only</a:t>
            </a:r>
            <a:r>
              <a:rPr lang="de-DE" sz="1800" dirty="0"/>
              <a:t> </a:t>
            </a:r>
            <a:r>
              <a:rPr lang="de-DE" sz="1800" dirty="0" err="1"/>
              <a:t>be</a:t>
            </a:r>
            <a:r>
              <a:rPr lang="de-DE" sz="1800" dirty="0"/>
              <a:t> </a:t>
            </a:r>
            <a:r>
              <a:rPr lang="de-DE" sz="1800" dirty="0" err="1"/>
              <a:t>returned</a:t>
            </a:r>
            <a:r>
              <a:rPr lang="de-DE" sz="1800" dirty="0"/>
              <a:t> </a:t>
            </a:r>
            <a:r>
              <a:rPr lang="de-DE" sz="1800" dirty="0" err="1"/>
              <a:t>if</a:t>
            </a:r>
            <a:r>
              <a:rPr lang="de-DE" sz="1800" dirty="0"/>
              <a:t> </a:t>
            </a:r>
            <a:r>
              <a:rPr lang="de-DE" sz="1800" dirty="0" err="1"/>
              <a:t>it</a:t>
            </a:r>
            <a:r>
              <a:rPr lang="de-DE" sz="1800" dirty="0"/>
              <a:t> </a:t>
            </a:r>
            <a:r>
              <a:rPr lang="de-DE" sz="1800" dirty="0" err="1"/>
              <a:t>contains</a:t>
            </a:r>
            <a:r>
              <a:rPr lang="de-DE" sz="1800" dirty="0"/>
              <a:t> </a:t>
            </a:r>
            <a:r>
              <a:rPr lang="de-DE" sz="1800" dirty="0" err="1"/>
              <a:t>major</a:t>
            </a:r>
            <a:r>
              <a:rPr lang="de-DE" sz="1800" dirty="0"/>
              <a:t> </a:t>
            </a:r>
            <a:r>
              <a:rPr lang="de-DE" sz="1800" dirty="0" err="1"/>
              <a:t>errors</a:t>
            </a:r>
            <a:r>
              <a:rPr lang="de-DE" sz="1800" dirty="0"/>
              <a:t> </a:t>
            </a:r>
            <a:r>
              <a:rPr lang="de-DE" sz="1800" dirty="0" err="1"/>
              <a:t>or</a:t>
            </a:r>
            <a:r>
              <a:rPr lang="de-DE" sz="1800" dirty="0"/>
              <a:t> </a:t>
            </a:r>
            <a:r>
              <a:rPr lang="de-DE" sz="1800" dirty="0" err="1"/>
              <a:t>missing</a:t>
            </a:r>
            <a:r>
              <a:rPr lang="de-DE" sz="1800" dirty="0"/>
              <a:t> </a:t>
            </a:r>
            <a:r>
              <a:rPr lang="de-DE" sz="1800" dirty="0" err="1"/>
              <a:t>sections</a:t>
            </a:r>
            <a:r>
              <a:rPr lang="de-DE" sz="1800" dirty="0"/>
              <a:t>.  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/>
              <a:t>A </a:t>
            </a:r>
            <a:r>
              <a:rPr lang="de-DE" sz="1800" dirty="0" err="1"/>
              <a:t>report</a:t>
            </a:r>
            <a:r>
              <a:rPr lang="de-DE" sz="1800" dirty="0"/>
              <a:t> </a:t>
            </a:r>
            <a:r>
              <a:rPr lang="de-DE" sz="1800" dirty="0" err="1"/>
              <a:t>that</a:t>
            </a:r>
            <a:r>
              <a:rPr lang="de-DE" sz="1800" dirty="0"/>
              <a:t>, </a:t>
            </a:r>
            <a:r>
              <a:rPr lang="de-DE" sz="1800" dirty="0" err="1"/>
              <a:t>together</a:t>
            </a:r>
            <a:r>
              <a:rPr lang="de-DE" sz="1800" dirty="0"/>
              <a:t> </a:t>
            </a:r>
            <a:r>
              <a:rPr lang="de-DE" sz="1800" dirty="0" err="1"/>
              <a:t>with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measurement</a:t>
            </a:r>
            <a:r>
              <a:rPr lang="de-DE" sz="1800" dirty="0"/>
              <a:t> </a:t>
            </a:r>
            <a:r>
              <a:rPr lang="de-DE" sz="1800" dirty="0" err="1"/>
              <a:t>results</a:t>
            </a:r>
            <a:r>
              <a:rPr lang="de-DE" sz="1800" dirty="0"/>
              <a:t>, </a:t>
            </a:r>
            <a:r>
              <a:rPr lang="de-DE" sz="1800" dirty="0" err="1"/>
              <a:t>achieves</a:t>
            </a:r>
            <a:r>
              <a:rPr lang="de-DE" sz="1800" dirty="0"/>
              <a:t> a score </a:t>
            </a:r>
            <a:r>
              <a:rPr lang="de-DE" sz="1800" dirty="0" err="1"/>
              <a:t>of</a:t>
            </a:r>
            <a:r>
              <a:rPr lang="de-DE" sz="1800" dirty="0"/>
              <a:t> 30 </a:t>
            </a:r>
            <a:r>
              <a:rPr lang="de-DE" sz="1800" dirty="0" err="1"/>
              <a:t>points</a:t>
            </a:r>
            <a:r>
              <a:rPr lang="de-DE" sz="1800" dirty="0"/>
              <a:t>  </a:t>
            </a:r>
            <a:r>
              <a:rPr lang="de-DE" sz="1800" dirty="0" err="1"/>
              <a:t>is</a:t>
            </a:r>
            <a:r>
              <a:rPr lang="de-DE" sz="1800" dirty="0"/>
              <a:t> </a:t>
            </a:r>
            <a:r>
              <a:rPr lang="de-DE" sz="1800" dirty="0" err="1"/>
              <a:t>sufficient</a:t>
            </a:r>
            <a:r>
              <a:rPr lang="de-DE" sz="1800" dirty="0"/>
              <a:t> and </a:t>
            </a:r>
            <a:r>
              <a:rPr lang="de-DE" sz="1800" dirty="0" err="1"/>
              <a:t>does</a:t>
            </a:r>
            <a:r>
              <a:rPr lang="de-DE" sz="1800" dirty="0"/>
              <a:t> not </a:t>
            </a:r>
            <a:r>
              <a:rPr lang="de-DE" sz="1800" dirty="0" err="1"/>
              <a:t>need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be</a:t>
            </a:r>
            <a:r>
              <a:rPr lang="de-DE" sz="1800" dirty="0"/>
              <a:t> </a:t>
            </a:r>
            <a:r>
              <a:rPr lang="de-DE" sz="1800" dirty="0" err="1"/>
              <a:t>revised</a:t>
            </a:r>
            <a:r>
              <a:rPr lang="de-DE" sz="1800" dirty="0"/>
              <a:t>.  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/>
              <a:t>A “</a:t>
            </a:r>
            <a:r>
              <a:rPr lang="de-DE" sz="1800" dirty="0" err="1"/>
              <a:t>voluntary</a:t>
            </a:r>
            <a:r>
              <a:rPr lang="de-DE" sz="1800" dirty="0"/>
              <a:t>” </a:t>
            </a:r>
            <a:r>
              <a:rPr lang="de-DE" sz="1800" dirty="0" err="1"/>
              <a:t>revision</a:t>
            </a:r>
            <a:r>
              <a:rPr lang="de-DE" sz="1800" dirty="0"/>
              <a:t> </a:t>
            </a:r>
            <a:r>
              <a:rPr lang="de-DE" sz="1800" dirty="0" err="1"/>
              <a:t>is</a:t>
            </a:r>
            <a:r>
              <a:rPr lang="de-DE" sz="1800" dirty="0"/>
              <a:t> </a:t>
            </a:r>
            <a:r>
              <a:rPr lang="de-DE" sz="1800" dirty="0" err="1"/>
              <a:t>only</a:t>
            </a:r>
            <a:r>
              <a:rPr lang="de-DE" sz="1800" dirty="0"/>
              <a:t> possible in </a:t>
            </a:r>
            <a:r>
              <a:rPr lang="de-DE" sz="1800" dirty="0" err="1"/>
              <a:t>exceptional</a:t>
            </a:r>
            <a:r>
              <a:rPr lang="de-DE" sz="1800" dirty="0"/>
              <a:t> </a:t>
            </a:r>
            <a:r>
              <a:rPr lang="de-DE" sz="1800" dirty="0" err="1"/>
              <a:t>cases</a:t>
            </a:r>
            <a:r>
              <a:rPr lang="de-DE" sz="1800" dirty="0"/>
              <a:t>. 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/>
              <a:t>The </a:t>
            </a:r>
            <a:r>
              <a:rPr lang="de-DE" sz="1800" dirty="0" err="1"/>
              <a:t>grading</a:t>
            </a:r>
            <a:r>
              <a:rPr lang="de-DE" sz="1800" dirty="0"/>
              <a:t> </a:t>
            </a:r>
            <a:r>
              <a:rPr lang="de-DE" sz="1800" dirty="0" err="1"/>
              <a:t>should</a:t>
            </a:r>
            <a:r>
              <a:rPr lang="de-DE" sz="1800" dirty="0"/>
              <a:t> </a:t>
            </a:r>
            <a:r>
              <a:rPr lang="de-DE" sz="1800" dirty="0" err="1"/>
              <a:t>be</a:t>
            </a:r>
            <a:r>
              <a:rPr lang="de-DE" sz="1800" dirty="0"/>
              <a:t> </a:t>
            </a:r>
            <a:r>
              <a:rPr lang="de-DE" sz="1800" dirty="0" err="1"/>
              <a:t>clear</a:t>
            </a:r>
            <a:r>
              <a:rPr lang="de-DE" sz="1800" dirty="0"/>
              <a:t> and transparent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students</a:t>
            </a:r>
            <a:r>
              <a:rPr lang="de-DE" sz="1800" dirty="0"/>
              <a:t>.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A946039-7994-AA9D-0FE1-F90BBEF41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z="8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FP / MP Tutors Meeting - 21.04.2026</a:t>
            </a:r>
            <a:endParaRPr lang="de-DE" sz="8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301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1424574"/>
      </p:ext>
    </p:extLst>
  </p:cSld>
  <p:clrMapOvr>
    <a:masterClrMapping/>
  </p:clrMapOvr>
</p:sld>
</file>

<file path=ppt/theme/theme1.xml><?xml version="1.0" encoding="utf-8"?>
<a:theme xmlns:a="http://schemas.openxmlformats.org/drawingml/2006/main" name="Titelfolie mit Bild rechts">
  <a:themeElements>
    <a:clrScheme name="Gestaltungsfarben Master Bergische Universität">
      <a:dk1>
        <a:srgbClr val="143C46"/>
      </a:dk1>
      <a:lt1>
        <a:srgbClr val="FFFFFF"/>
      </a:lt1>
      <a:dk2>
        <a:srgbClr val="143C46"/>
      </a:dk2>
      <a:lt2>
        <a:srgbClr val="89BA17"/>
      </a:lt2>
      <a:accent1>
        <a:srgbClr val="1FA22E"/>
      </a:accent1>
      <a:accent2>
        <a:srgbClr val="008DA3"/>
      </a:accent2>
      <a:accent3>
        <a:srgbClr val="CAC813"/>
      </a:accent3>
      <a:accent4>
        <a:srgbClr val="006932"/>
      </a:accent4>
      <a:accent5>
        <a:srgbClr val="87888A"/>
      </a:accent5>
      <a:accent6>
        <a:srgbClr val="89BA1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folien_FK4_Linie_Final" id="{F70F8827-FCC2-E94C-B1CB-30965B8EAC2D}" vid="{198CF242-BCF7-5240-82EB-91BC9A50A8E3}"/>
    </a:ext>
  </a:extLst>
</a:theme>
</file>

<file path=ppt/theme/theme10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olie, dunkel mit Vortragstitel">
  <a:themeElements>
    <a:clrScheme name="Bergische Universität Wuppertal">
      <a:dk1>
        <a:srgbClr val="143C46"/>
      </a:dk1>
      <a:lt1>
        <a:srgbClr val="FFFFFF"/>
      </a:lt1>
      <a:dk2>
        <a:srgbClr val="143C46"/>
      </a:dk2>
      <a:lt2>
        <a:srgbClr val="89BA17"/>
      </a:lt2>
      <a:accent1>
        <a:srgbClr val="1FA22E"/>
      </a:accent1>
      <a:accent2>
        <a:srgbClr val="008DA3"/>
      </a:accent2>
      <a:accent3>
        <a:srgbClr val="CAC813"/>
      </a:accent3>
      <a:accent4>
        <a:srgbClr val="006932"/>
      </a:accent4>
      <a:accent5>
        <a:srgbClr val="87888A"/>
      </a:accent5>
      <a:accent6>
        <a:srgbClr val="89BA1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folien_FK4_Linie_Final" id="{F70F8827-FCC2-E94C-B1CB-30965B8EAC2D}" vid="{D07A61C3-50E1-6448-BB3F-54574B5F58C1}"/>
    </a:ext>
  </a:extLst>
</a:theme>
</file>

<file path=ppt/theme/theme3.xml><?xml version="1.0" encoding="utf-8"?>
<a:theme xmlns:a="http://schemas.openxmlformats.org/drawingml/2006/main" name="1_Folie, dunkel ohne Vortragstitel">
  <a:themeElements>
    <a:clrScheme name="Gestaltungsfarben Master Bergische Universität">
      <a:dk1>
        <a:srgbClr val="143C46"/>
      </a:dk1>
      <a:lt1>
        <a:srgbClr val="FFFFFF"/>
      </a:lt1>
      <a:dk2>
        <a:srgbClr val="143C46"/>
      </a:dk2>
      <a:lt2>
        <a:srgbClr val="89BA17"/>
      </a:lt2>
      <a:accent1>
        <a:srgbClr val="1FA22E"/>
      </a:accent1>
      <a:accent2>
        <a:srgbClr val="008DA3"/>
      </a:accent2>
      <a:accent3>
        <a:srgbClr val="CAC813"/>
      </a:accent3>
      <a:accent4>
        <a:srgbClr val="006932"/>
      </a:accent4>
      <a:accent5>
        <a:srgbClr val="87888A"/>
      </a:accent5>
      <a:accent6>
        <a:srgbClr val="89BA1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folien_FK4_Linie_Final" id="{F70F8827-FCC2-E94C-B1CB-30965B8EAC2D}" vid="{15885436-EC23-3644-B3CA-A0D36D05CABD}"/>
    </a:ext>
  </a:extLst>
</a:theme>
</file>

<file path=ppt/theme/theme4.xml><?xml version="1.0" encoding="utf-8"?>
<a:theme xmlns:a="http://schemas.openxmlformats.org/drawingml/2006/main" name="2_Folie, dunkel mit Vortragstitel">
  <a:themeElements>
    <a:clrScheme name="Bergische Universität Wuppertal">
      <a:dk1>
        <a:srgbClr val="143C46"/>
      </a:dk1>
      <a:lt1>
        <a:srgbClr val="FFFFFF"/>
      </a:lt1>
      <a:dk2>
        <a:srgbClr val="143C46"/>
      </a:dk2>
      <a:lt2>
        <a:srgbClr val="89BA17"/>
      </a:lt2>
      <a:accent1>
        <a:srgbClr val="1FA22E"/>
      </a:accent1>
      <a:accent2>
        <a:srgbClr val="008DA3"/>
      </a:accent2>
      <a:accent3>
        <a:srgbClr val="CAC813"/>
      </a:accent3>
      <a:accent4>
        <a:srgbClr val="006932"/>
      </a:accent4>
      <a:accent5>
        <a:srgbClr val="87888A"/>
      </a:accent5>
      <a:accent6>
        <a:srgbClr val="89BA1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folien_FK4_Linie_Final" id="{F70F8827-FCC2-E94C-B1CB-30965B8EAC2D}" vid="{8DF0A1CA-4E68-3843-BE8C-D204FD14DD8F}"/>
    </a:ext>
  </a:extLst>
</a:theme>
</file>

<file path=ppt/theme/theme5.xml><?xml version="1.0" encoding="utf-8"?>
<a:theme xmlns:a="http://schemas.openxmlformats.org/drawingml/2006/main" name="Folie, hell ohne Vortragstitel">
  <a:themeElements>
    <a:clrScheme name="Gestaltungsfarben Master Bergische Universität">
      <a:dk1>
        <a:srgbClr val="143C46"/>
      </a:dk1>
      <a:lt1>
        <a:srgbClr val="FFFFFF"/>
      </a:lt1>
      <a:dk2>
        <a:srgbClr val="143C46"/>
      </a:dk2>
      <a:lt2>
        <a:srgbClr val="89BA17"/>
      </a:lt2>
      <a:accent1>
        <a:srgbClr val="1FA22E"/>
      </a:accent1>
      <a:accent2>
        <a:srgbClr val="008DA3"/>
      </a:accent2>
      <a:accent3>
        <a:srgbClr val="CAC813"/>
      </a:accent3>
      <a:accent4>
        <a:srgbClr val="006932"/>
      </a:accent4>
      <a:accent5>
        <a:srgbClr val="87888A"/>
      </a:accent5>
      <a:accent6>
        <a:srgbClr val="89BA1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folien_FK4_Linie_Final" id="{F70F8827-FCC2-E94C-B1CB-30965B8EAC2D}" vid="{BF4B1076-CF8B-7B43-B9DF-BE8A7ED5B3F7}"/>
    </a:ext>
  </a:extLst>
</a:theme>
</file>

<file path=ppt/theme/theme6.xml><?xml version="1.0" encoding="utf-8"?>
<a:theme xmlns:a="http://schemas.openxmlformats.org/drawingml/2006/main" name="1_Zwischenfolie grün">
  <a:themeElements>
    <a:clrScheme name="Gestaltungsfarben Master Bergische Universität">
      <a:dk1>
        <a:srgbClr val="143C46"/>
      </a:dk1>
      <a:lt1>
        <a:srgbClr val="FFFFFF"/>
      </a:lt1>
      <a:dk2>
        <a:srgbClr val="143C46"/>
      </a:dk2>
      <a:lt2>
        <a:srgbClr val="89BA17"/>
      </a:lt2>
      <a:accent1>
        <a:srgbClr val="1FA22E"/>
      </a:accent1>
      <a:accent2>
        <a:srgbClr val="008DA3"/>
      </a:accent2>
      <a:accent3>
        <a:srgbClr val="CAC813"/>
      </a:accent3>
      <a:accent4>
        <a:srgbClr val="006932"/>
      </a:accent4>
      <a:accent5>
        <a:srgbClr val="87888A"/>
      </a:accent5>
      <a:accent6>
        <a:srgbClr val="89BA1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folien_FK4_Linie_Final" id="{F70F8827-FCC2-E94C-B1CB-30965B8EAC2D}" vid="{0B8FA4D4-D86D-FD41-A083-8258CC95B250}"/>
    </a:ext>
  </a:extLst>
</a:theme>
</file>

<file path=ppt/theme/theme7.xml><?xml version="1.0" encoding="utf-8"?>
<a:theme xmlns:a="http://schemas.openxmlformats.org/drawingml/2006/main" name="Zwischenfolie weiß">
  <a:themeElements>
    <a:clrScheme name="Gestaltungsfarben Master Bergische Universität">
      <a:dk1>
        <a:srgbClr val="143C46"/>
      </a:dk1>
      <a:lt1>
        <a:srgbClr val="FFFFFF"/>
      </a:lt1>
      <a:dk2>
        <a:srgbClr val="143C46"/>
      </a:dk2>
      <a:lt2>
        <a:srgbClr val="89BA17"/>
      </a:lt2>
      <a:accent1>
        <a:srgbClr val="1FA22E"/>
      </a:accent1>
      <a:accent2>
        <a:srgbClr val="008DA3"/>
      </a:accent2>
      <a:accent3>
        <a:srgbClr val="CAC813"/>
      </a:accent3>
      <a:accent4>
        <a:srgbClr val="006932"/>
      </a:accent4>
      <a:accent5>
        <a:srgbClr val="87888A"/>
      </a:accent5>
      <a:accent6>
        <a:srgbClr val="89BA1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folien_FK4_Linie_Final" id="{F70F8827-FCC2-E94C-B1CB-30965B8EAC2D}" vid="{CBEC73AF-05DC-5342-B588-A720CFB64ED1}"/>
    </a:ext>
  </a:extLst>
</a:theme>
</file>

<file path=ppt/theme/theme8.xml><?xml version="1.0" encoding="utf-8"?>
<a:theme xmlns:a="http://schemas.openxmlformats.org/drawingml/2006/main" name="Zwischenfolie grün">
  <a:themeElements>
    <a:clrScheme name="Gestaltungsfarben Master Bergische Universität">
      <a:dk1>
        <a:srgbClr val="143C46"/>
      </a:dk1>
      <a:lt1>
        <a:srgbClr val="FFFFFF"/>
      </a:lt1>
      <a:dk2>
        <a:srgbClr val="143C46"/>
      </a:dk2>
      <a:lt2>
        <a:srgbClr val="89BA17"/>
      </a:lt2>
      <a:accent1>
        <a:srgbClr val="1FA22E"/>
      </a:accent1>
      <a:accent2>
        <a:srgbClr val="008DA3"/>
      </a:accent2>
      <a:accent3>
        <a:srgbClr val="CAC813"/>
      </a:accent3>
      <a:accent4>
        <a:srgbClr val="006932"/>
      </a:accent4>
      <a:accent5>
        <a:srgbClr val="87888A"/>
      </a:accent5>
      <a:accent6>
        <a:srgbClr val="89BA1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folien_FK4_Linie_Final" id="{F70F8827-FCC2-E94C-B1CB-30965B8EAC2D}" vid="{FD2D38BC-05CF-6042-A3A1-8A8D32F92E56}"/>
    </a:ext>
  </a:extLst>
</a:theme>
</file>

<file path=ppt/theme/theme9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Titelfolie mit Bild rechts</Template>
  <TotalTime>0</TotalTime>
  <Words>839</Words>
  <Application>Microsoft Macintosh PowerPoint</Application>
  <PresentationFormat>Bildschirmpräsentation (16:9)</PresentationFormat>
  <Paragraphs>90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8</vt:i4>
      </vt:variant>
      <vt:variant>
        <vt:lpstr>Folientitel</vt:lpstr>
      </vt:variant>
      <vt:variant>
        <vt:i4>9</vt:i4>
      </vt:variant>
    </vt:vector>
  </HeadingPairs>
  <TitlesOfParts>
    <vt:vector size="23" baseType="lpstr">
      <vt:lpstr>Aptos</vt:lpstr>
      <vt:lpstr>Aptos Narrow</vt:lpstr>
      <vt:lpstr>Arial</vt:lpstr>
      <vt:lpstr>Calibri</vt:lpstr>
      <vt:lpstr>Tahoma</vt:lpstr>
      <vt:lpstr>Wingdings</vt:lpstr>
      <vt:lpstr>Titelfolie mit Bild rechts</vt:lpstr>
      <vt:lpstr>1_Folie, dunkel mit Vortragstitel</vt:lpstr>
      <vt:lpstr>1_Folie, dunkel ohne Vortragstitel</vt:lpstr>
      <vt:lpstr>2_Folie, dunkel mit Vortragstitel</vt:lpstr>
      <vt:lpstr>Folie, hell ohne Vortragstitel</vt:lpstr>
      <vt:lpstr>1_Zwischenfolie grün</vt:lpstr>
      <vt:lpstr>Zwischenfolie weiß</vt:lpstr>
      <vt:lpstr>Zwischenfolie grün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Tobias Flick</dc:creator>
  <cp:lastModifiedBy>Tobias Flick</cp:lastModifiedBy>
  <cp:revision>3</cp:revision>
  <dcterms:created xsi:type="dcterms:W3CDTF">2026-04-17T10:53:01Z</dcterms:created>
  <dcterms:modified xsi:type="dcterms:W3CDTF">2026-04-20T06:53:48Z</dcterms:modified>
</cp:coreProperties>
</file>